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82" r:id="rId3"/>
    <p:sldId id="283" r:id="rId4"/>
    <p:sldId id="295" r:id="rId5"/>
    <p:sldId id="279"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91" r:id="rId22"/>
    <p:sldId id="272" r:id="rId23"/>
    <p:sldId id="273" r:id="rId24"/>
    <p:sldId id="274" r:id="rId25"/>
    <p:sldId id="275" r:id="rId26"/>
    <p:sldId id="276" r:id="rId27"/>
    <p:sldId id="277" r:id="rId28"/>
    <p:sldId id="284" r:id="rId29"/>
    <p:sldId id="280" r:id="rId30"/>
    <p:sldId id="281" r:id="rId31"/>
    <p:sldId id="285" r:id="rId32"/>
    <p:sldId id="286" r:id="rId33"/>
    <p:sldId id="287" r:id="rId34"/>
    <p:sldId id="292" r:id="rId35"/>
    <p:sldId id="288" r:id="rId36"/>
    <p:sldId id="289" r:id="rId37"/>
    <p:sldId id="278" r:id="rId38"/>
    <p:sldId id="290" r:id="rId39"/>
    <p:sldId id="293" r:id="rId40"/>
    <p:sldId id="294" r:id="rId41"/>
  </p:sldIdLst>
  <p:sldSz cx="12192000" cy="6858000"/>
  <p:notesSz cx="6858000" cy="9144000"/>
  <p:defaultText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221" autoAdjust="0"/>
    <p:restoredTop sz="94660"/>
  </p:normalViewPr>
  <p:slideViewPr>
    <p:cSldViewPr snapToGrid="0">
      <p:cViewPr>
        <p:scale>
          <a:sx n="40" d="100"/>
          <a:sy n="40" d="100"/>
        </p:scale>
        <p:origin x="1890" y="79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slide" Target="slides/slide4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es-ES" smtClean="0"/>
              <a:t>Haga clic para modificar el estilo de título del patrón</a:t>
            </a:r>
            <a:endParaRPr lang="es-PE"/>
          </a:p>
        </p:txBody>
      </p:sp>
      <p:sp>
        <p:nvSpPr>
          <p:cNvPr id="3" name="Subtítu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smtClean="0"/>
              <a:t>Haga clic para editar el estilo de subtítulo del patrón</a:t>
            </a:r>
            <a:endParaRPr lang="es-PE"/>
          </a:p>
        </p:txBody>
      </p:sp>
      <p:sp>
        <p:nvSpPr>
          <p:cNvPr id="4" name="Marcador de fecha 3"/>
          <p:cNvSpPr>
            <a:spLocks noGrp="1"/>
          </p:cNvSpPr>
          <p:nvPr>
            <p:ph type="dt" sz="half" idx="10"/>
          </p:nvPr>
        </p:nvSpPr>
        <p:spPr/>
        <p:txBody>
          <a:bodyPr/>
          <a:lstStyle/>
          <a:p>
            <a:fld id="{E31764B7-C6FA-4541-9584-C2EC5FEC83C4}" type="datetimeFigureOut">
              <a:rPr lang="es-PE" smtClean="0"/>
              <a:t>6/05/2020</a:t>
            </a:fld>
            <a:endParaRPr lang="es-PE"/>
          </a:p>
        </p:txBody>
      </p:sp>
      <p:sp>
        <p:nvSpPr>
          <p:cNvPr id="5" name="Marcador de pie de página 4"/>
          <p:cNvSpPr>
            <a:spLocks noGrp="1"/>
          </p:cNvSpPr>
          <p:nvPr>
            <p:ph type="ftr" sz="quarter" idx="11"/>
          </p:nvPr>
        </p:nvSpPr>
        <p:spPr/>
        <p:txBody>
          <a:bodyPr/>
          <a:lstStyle/>
          <a:p>
            <a:endParaRPr lang="es-PE"/>
          </a:p>
        </p:txBody>
      </p:sp>
      <p:sp>
        <p:nvSpPr>
          <p:cNvPr id="6" name="Marcador de número de diapositiva 5"/>
          <p:cNvSpPr>
            <a:spLocks noGrp="1"/>
          </p:cNvSpPr>
          <p:nvPr>
            <p:ph type="sldNum" sz="quarter" idx="12"/>
          </p:nvPr>
        </p:nvSpPr>
        <p:spPr/>
        <p:txBody>
          <a:bodyPr/>
          <a:lstStyle/>
          <a:p>
            <a:fld id="{D86844DA-A7A7-44A7-9B2B-4B16EE6DE7A1}" type="slidenum">
              <a:rPr lang="es-PE" smtClean="0"/>
              <a:t>‹Nº›</a:t>
            </a:fld>
            <a:endParaRPr lang="es-PE"/>
          </a:p>
        </p:txBody>
      </p:sp>
    </p:spTree>
    <p:extLst>
      <p:ext uri="{BB962C8B-B14F-4D97-AF65-F5344CB8AC3E}">
        <p14:creationId xmlns:p14="http://schemas.microsoft.com/office/powerpoint/2010/main" val="31450834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PE"/>
          </a:p>
        </p:txBody>
      </p:sp>
      <p:sp>
        <p:nvSpPr>
          <p:cNvPr id="3" name="Marcador de texto vertical 2"/>
          <p:cNvSpPr>
            <a:spLocks noGrp="1"/>
          </p:cNvSpPr>
          <p:nvPr>
            <p:ph type="body" orient="vert" idx="1"/>
          </p:nvPr>
        </p:nvSpPr>
        <p:spPr/>
        <p:txBody>
          <a:bodyPr vert="eaVert"/>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a:p>
        </p:txBody>
      </p:sp>
      <p:sp>
        <p:nvSpPr>
          <p:cNvPr id="4" name="Marcador de fecha 3"/>
          <p:cNvSpPr>
            <a:spLocks noGrp="1"/>
          </p:cNvSpPr>
          <p:nvPr>
            <p:ph type="dt" sz="half" idx="10"/>
          </p:nvPr>
        </p:nvSpPr>
        <p:spPr/>
        <p:txBody>
          <a:bodyPr/>
          <a:lstStyle/>
          <a:p>
            <a:fld id="{E31764B7-C6FA-4541-9584-C2EC5FEC83C4}" type="datetimeFigureOut">
              <a:rPr lang="es-PE" smtClean="0"/>
              <a:t>6/05/2020</a:t>
            </a:fld>
            <a:endParaRPr lang="es-PE"/>
          </a:p>
        </p:txBody>
      </p:sp>
      <p:sp>
        <p:nvSpPr>
          <p:cNvPr id="5" name="Marcador de pie de página 4"/>
          <p:cNvSpPr>
            <a:spLocks noGrp="1"/>
          </p:cNvSpPr>
          <p:nvPr>
            <p:ph type="ftr" sz="quarter" idx="11"/>
          </p:nvPr>
        </p:nvSpPr>
        <p:spPr/>
        <p:txBody>
          <a:bodyPr/>
          <a:lstStyle/>
          <a:p>
            <a:endParaRPr lang="es-PE"/>
          </a:p>
        </p:txBody>
      </p:sp>
      <p:sp>
        <p:nvSpPr>
          <p:cNvPr id="6" name="Marcador de número de diapositiva 5"/>
          <p:cNvSpPr>
            <a:spLocks noGrp="1"/>
          </p:cNvSpPr>
          <p:nvPr>
            <p:ph type="sldNum" sz="quarter" idx="12"/>
          </p:nvPr>
        </p:nvSpPr>
        <p:spPr/>
        <p:txBody>
          <a:bodyPr/>
          <a:lstStyle/>
          <a:p>
            <a:fld id="{D86844DA-A7A7-44A7-9B2B-4B16EE6DE7A1}" type="slidenum">
              <a:rPr lang="es-PE" smtClean="0"/>
              <a:t>‹Nº›</a:t>
            </a:fld>
            <a:endParaRPr lang="es-PE"/>
          </a:p>
        </p:txBody>
      </p:sp>
    </p:spTree>
    <p:extLst>
      <p:ext uri="{BB962C8B-B14F-4D97-AF65-F5344CB8AC3E}">
        <p14:creationId xmlns:p14="http://schemas.microsoft.com/office/powerpoint/2010/main" val="40866199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es-ES" smtClean="0"/>
              <a:t>Haga clic para modificar el estilo de título del patrón</a:t>
            </a:r>
            <a:endParaRPr lang="es-PE"/>
          </a:p>
        </p:txBody>
      </p:sp>
      <p:sp>
        <p:nvSpPr>
          <p:cNvPr id="3" name="Marcador de texto vertical 2"/>
          <p:cNvSpPr>
            <a:spLocks noGrp="1"/>
          </p:cNvSpPr>
          <p:nvPr>
            <p:ph type="body" orient="vert" idx="1"/>
          </p:nvPr>
        </p:nvSpPr>
        <p:spPr>
          <a:xfrm>
            <a:off x="838200" y="365125"/>
            <a:ext cx="7734300" cy="5811838"/>
          </a:xfrm>
        </p:spPr>
        <p:txBody>
          <a:bodyPr vert="eaVert"/>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a:p>
        </p:txBody>
      </p:sp>
      <p:sp>
        <p:nvSpPr>
          <p:cNvPr id="4" name="Marcador de fecha 3"/>
          <p:cNvSpPr>
            <a:spLocks noGrp="1"/>
          </p:cNvSpPr>
          <p:nvPr>
            <p:ph type="dt" sz="half" idx="10"/>
          </p:nvPr>
        </p:nvSpPr>
        <p:spPr/>
        <p:txBody>
          <a:bodyPr/>
          <a:lstStyle/>
          <a:p>
            <a:fld id="{E31764B7-C6FA-4541-9584-C2EC5FEC83C4}" type="datetimeFigureOut">
              <a:rPr lang="es-PE" smtClean="0"/>
              <a:t>6/05/2020</a:t>
            </a:fld>
            <a:endParaRPr lang="es-PE"/>
          </a:p>
        </p:txBody>
      </p:sp>
      <p:sp>
        <p:nvSpPr>
          <p:cNvPr id="5" name="Marcador de pie de página 4"/>
          <p:cNvSpPr>
            <a:spLocks noGrp="1"/>
          </p:cNvSpPr>
          <p:nvPr>
            <p:ph type="ftr" sz="quarter" idx="11"/>
          </p:nvPr>
        </p:nvSpPr>
        <p:spPr/>
        <p:txBody>
          <a:bodyPr/>
          <a:lstStyle/>
          <a:p>
            <a:endParaRPr lang="es-PE"/>
          </a:p>
        </p:txBody>
      </p:sp>
      <p:sp>
        <p:nvSpPr>
          <p:cNvPr id="6" name="Marcador de número de diapositiva 5"/>
          <p:cNvSpPr>
            <a:spLocks noGrp="1"/>
          </p:cNvSpPr>
          <p:nvPr>
            <p:ph type="sldNum" sz="quarter" idx="12"/>
          </p:nvPr>
        </p:nvSpPr>
        <p:spPr/>
        <p:txBody>
          <a:bodyPr/>
          <a:lstStyle/>
          <a:p>
            <a:fld id="{D86844DA-A7A7-44A7-9B2B-4B16EE6DE7A1}" type="slidenum">
              <a:rPr lang="es-PE" smtClean="0"/>
              <a:t>‹Nº›</a:t>
            </a:fld>
            <a:endParaRPr lang="es-PE"/>
          </a:p>
        </p:txBody>
      </p:sp>
    </p:spTree>
    <p:extLst>
      <p:ext uri="{BB962C8B-B14F-4D97-AF65-F5344CB8AC3E}">
        <p14:creationId xmlns:p14="http://schemas.microsoft.com/office/powerpoint/2010/main" val="4669284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PE"/>
          </a:p>
        </p:txBody>
      </p:sp>
      <p:sp>
        <p:nvSpPr>
          <p:cNvPr id="3" name="Marcador de contenido 2"/>
          <p:cNvSpPr>
            <a:spLocks noGrp="1"/>
          </p:cNvSpPr>
          <p:nvPr>
            <p:ph idx="1"/>
          </p:nvPr>
        </p:nvSpPr>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a:p>
        </p:txBody>
      </p:sp>
      <p:sp>
        <p:nvSpPr>
          <p:cNvPr id="4" name="Marcador de fecha 3"/>
          <p:cNvSpPr>
            <a:spLocks noGrp="1"/>
          </p:cNvSpPr>
          <p:nvPr>
            <p:ph type="dt" sz="half" idx="10"/>
          </p:nvPr>
        </p:nvSpPr>
        <p:spPr/>
        <p:txBody>
          <a:bodyPr/>
          <a:lstStyle/>
          <a:p>
            <a:fld id="{E31764B7-C6FA-4541-9584-C2EC5FEC83C4}" type="datetimeFigureOut">
              <a:rPr lang="es-PE" smtClean="0"/>
              <a:t>6/05/2020</a:t>
            </a:fld>
            <a:endParaRPr lang="es-PE"/>
          </a:p>
        </p:txBody>
      </p:sp>
      <p:sp>
        <p:nvSpPr>
          <p:cNvPr id="5" name="Marcador de pie de página 4"/>
          <p:cNvSpPr>
            <a:spLocks noGrp="1"/>
          </p:cNvSpPr>
          <p:nvPr>
            <p:ph type="ftr" sz="quarter" idx="11"/>
          </p:nvPr>
        </p:nvSpPr>
        <p:spPr/>
        <p:txBody>
          <a:bodyPr/>
          <a:lstStyle/>
          <a:p>
            <a:endParaRPr lang="es-PE"/>
          </a:p>
        </p:txBody>
      </p:sp>
      <p:sp>
        <p:nvSpPr>
          <p:cNvPr id="6" name="Marcador de número de diapositiva 5"/>
          <p:cNvSpPr>
            <a:spLocks noGrp="1"/>
          </p:cNvSpPr>
          <p:nvPr>
            <p:ph type="sldNum" sz="quarter" idx="12"/>
          </p:nvPr>
        </p:nvSpPr>
        <p:spPr/>
        <p:txBody>
          <a:bodyPr/>
          <a:lstStyle/>
          <a:p>
            <a:fld id="{D86844DA-A7A7-44A7-9B2B-4B16EE6DE7A1}" type="slidenum">
              <a:rPr lang="es-PE" smtClean="0"/>
              <a:t>‹Nº›</a:t>
            </a:fld>
            <a:endParaRPr lang="es-PE"/>
          </a:p>
        </p:txBody>
      </p:sp>
    </p:spTree>
    <p:extLst>
      <p:ext uri="{BB962C8B-B14F-4D97-AF65-F5344CB8AC3E}">
        <p14:creationId xmlns:p14="http://schemas.microsoft.com/office/powerpoint/2010/main" val="40704839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p:spPr>
        <p:txBody>
          <a:bodyPr anchor="b"/>
          <a:lstStyle>
            <a:lvl1pPr>
              <a:defRPr sz="6000"/>
            </a:lvl1pPr>
          </a:lstStyle>
          <a:p>
            <a:r>
              <a:rPr lang="es-ES" smtClean="0"/>
              <a:t>Haga clic para modificar el estilo de título del patrón</a:t>
            </a:r>
            <a:endParaRPr lang="es-PE"/>
          </a:p>
        </p:txBody>
      </p:sp>
      <p:sp>
        <p:nvSpPr>
          <p:cNvPr id="3" name="Marcador de tex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smtClean="0"/>
              <a:t>Editar el estilo de texto del patrón</a:t>
            </a:r>
          </a:p>
        </p:txBody>
      </p:sp>
      <p:sp>
        <p:nvSpPr>
          <p:cNvPr id="4" name="Marcador de fecha 3"/>
          <p:cNvSpPr>
            <a:spLocks noGrp="1"/>
          </p:cNvSpPr>
          <p:nvPr>
            <p:ph type="dt" sz="half" idx="10"/>
          </p:nvPr>
        </p:nvSpPr>
        <p:spPr/>
        <p:txBody>
          <a:bodyPr/>
          <a:lstStyle/>
          <a:p>
            <a:fld id="{E31764B7-C6FA-4541-9584-C2EC5FEC83C4}" type="datetimeFigureOut">
              <a:rPr lang="es-PE" smtClean="0"/>
              <a:t>6/05/2020</a:t>
            </a:fld>
            <a:endParaRPr lang="es-PE"/>
          </a:p>
        </p:txBody>
      </p:sp>
      <p:sp>
        <p:nvSpPr>
          <p:cNvPr id="5" name="Marcador de pie de página 4"/>
          <p:cNvSpPr>
            <a:spLocks noGrp="1"/>
          </p:cNvSpPr>
          <p:nvPr>
            <p:ph type="ftr" sz="quarter" idx="11"/>
          </p:nvPr>
        </p:nvSpPr>
        <p:spPr/>
        <p:txBody>
          <a:bodyPr/>
          <a:lstStyle/>
          <a:p>
            <a:endParaRPr lang="es-PE"/>
          </a:p>
        </p:txBody>
      </p:sp>
      <p:sp>
        <p:nvSpPr>
          <p:cNvPr id="6" name="Marcador de número de diapositiva 5"/>
          <p:cNvSpPr>
            <a:spLocks noGrp="1"/>
          </p:cNvSpPr>
          <p:nvPr>
            <p:ph type="sldNum" sz="quarter" idx="12"/>
          </p:nvPr>
        </p:nvSpPr>
        <p:spPr/>
        <p:txBody>
          <a:bodyPr/>
          <a:lstStyle/>
          <a:p>
            <a:fld id="{D86844DA-A7A7-44A7-9B2B-4B16EE6DE7A1}" type="slidenum">
              <a:rPr lang="es-PE" smtClean="0"/>
              <a:t>‹Nº›</a:t>
            </a:fld>
            <a:endParaRPr lang="es-PE"/>
          </a:p>
        </p:txBody>
      </p:sp>
    </p:spTree>
    <p:extLst>
      <p:ext uri="{BB962C8B-B14F-4D97-AF65-F5344CB8AC3E}">
        <p14:creationId xmlns:p14="http://schemas.microsoft.com/office/powerpoint/2010/main" val="24231777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PE"/>
          </a:p>
        </p:txBody>
      </p:sp>
      <p:sp>
        <p:nvSpPr>
          <p:cNvPr id="3" name="Marcador de contenido 2"/>
          <p:cNvSpPr>
            <a:spLocks noGrp="1"/>
          </p:cNvSpPr>
          <p:nvPr>
            <p:ph sz="half" idx="1"/>
          </p:nvPr>
        </p:nvSpPr>
        <p:spPr>
          <a:xfrm>
            <a:off x="838200" y="1825625"/>
            <a:ext cx="5181600" cy="4351338"/>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a:p>
        </p:txBody>
      </p:sp>
      <p:sp>
        <p:nvSpPr>
          <p:cNvPr id="4" name="Marcador de contenido 3"/>
          <p:cNvSpPr>
            <a:spLocks noGrp="1"/>
          </p:cNvSpPr>
          <p:nvPr>
            <p:ph sz="half" idx="2"/>
          </p:nvPr>
        </p:nvSpPr>
        <p:spPr>
          <a:xfrm>
            <a:off x="6172200" y="1825625"/>
            <a:ext cx="5181600" cy="4351338"/>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a:p>
        </p:txBody>
      </p:sp>
      <p:sp>
        <p:nvSpPr>
          <p:cNvPr id="5" name="Marcador de fecha 4"/>
          <p:cNvSpPr>
            <a:spLocks noGrp="1"/>
          </p:cNvSpPr>
          <p:nvPr>
            <p:ph type="dt" sz="half" idx="10"/>
          </p:nvPr>
        </p:nvSpPr>
        <p:spPr/>
        <p:txBody>
          <a:bodyPr/>
          <a:lstStyle/>
          <a:p>
            <a:fld id="{E31764B7-C6FA-4541-9584-C2EC5FEC83C4}" type="datetimeFigureOut">
              <a:rPr lang="es-PE" smtClean="0"/>
              <a:t>6/05/2020</a:t>
            </a:fld>
            <a:endParaRPr lang="es-PE"/>
          </a:p>
        </p:txBody>
      </p:sp>
      <p:sp>
        <p:nvSpPr>
          <p:cNvPr id="6" name="Marcador de pie de página 5"/>
          <p:cNvSpPr>
            <a:spLocks noGrp="1"/>
          </p:cNvSpPr>
          <p:nvPr>
            <p:ph type="ftr" sz="quarter" idx="11"/>
          </p:nvPr>
        </p:nvSpPr>
        <p:spPr/>
        <p:txBody>
          <a:bodyPr/>
          <a:lstStyle/>
          <a:p>
            <a:endParaRPr lang="es-PE"/>
          </a:p>
        </p:txBody>
      </p:sp>
      <p:sp>
        <p:nvSpPr>
          <p:cNvPr id="7" name="Marcador de número de diapositiva 6"/>
          <p:cNvSpPr>
            <a:spLocks noGrp="1"/>
          </p:cNvSpPr>
          <p:nvPr>
            <p:ph type="sldNum" sz="quarter" idx="12"/>
          </p:nvPr>
        </p:nvSpPr>
        <p:spPr/>
        <p:txBody>
          <a:bodyPr/>
          <a:lstStyle/>
          <a:p>
            <a:fld id="{D86844DA-A7A7-44A7-9B2B-4B16EE6DE7A1}" type="slidenum">
              <a:rPr lang="es-PE" smtClean="0"/>
              <a:t>‹Nº›</a:t>
            </a:fld>
            <a:endParaRPr lang="es-PE"/>
          </a:p>
        </p:txBody>
      </p:sp>
    </p:spTree>
    <p:extLst>
      <p:ext uri="{BB962C8B-B14F-4D97-AF65-F5344CB8AC3E}">
        <p14:creationId xmlns:p14="http://schemas.microsoft.com/office/powerpoint/2010/main" val="5418026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es-ES" smtClean="0"/>
              <a:t>Haga clic para modificar el estilo de título del patrón</a:t>
            </a:r>
            <a:endParaRPr lang="es-PE"/>
          </a:p>
        </p:txBody>
      </p:sp>
      <p:sp>
        <p:nvSpPr>
          <p:cNvPr id="3" name="Marcador de tex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4" name="Marcador de contenido 3"/>
          <p:cNvSpPr>
            <a:spLocks noGrp="1"/>
          </p:cNvSpPr>
          <p:nvPr>
            <p:ph sz="half" idx="2"/>
          </p:nvPr>
        </p:nvSpPr>
        <p:spPr>
          <a:xfrm>
            <a:off x="839788" y="2505075"/>
            <a:ext cx="5157787" cy="3684588"/>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a:p>
        </p:txBody>
      </p:sp>
      <p:sp>
        <p:nvSpPr>
          <p:cNvPr id="5" name="Marcador de tex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6" name="Marcador de contenido 5"/>
          <p:cNvSpPr>
            <a:spLocks noGrp="1"/>
          </p:cNvSpPr>
          <p:nvPr>
            <p:ph sz="quarter" idx="4"/>
          </p:nvPr>
        </p:nvSpPr>
        <p:spPr>
          <a:xfrm>
            <a:off x="6172200" y="2505075"/>
            <a:ext cx="5183188" cy="3684588"/>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a:p>
        </p:txBody>
      </p:sp>
      <p:sp>
        <p:nvSpPr>
          <p:cNvPr id="7" name="Marcador de fecha 6"/>
          <p:cNvSpPr>
            <a:spLocks noGrp="1"/>
          </p:cNvSpPr>
          <p:nvPr>
            <p:ph type="dt" sz="half" idx="10"/>
          </p:nvPr>
        </p:nvSpPr>
        <p:spPr/>
        <p:txBody>
          <a:bodyPr/>
          <a:lstStyle/>
          <a:p>
            <a:fld id="{E31764B7-C6FA-4541-9584-C2EC5FEC83C4}" type="datetimeFigureOut">
              <a:rPr lang="es-PE" smtClean="0"/>
              <a:t>6/05/2020</a:t>
            </a:fld>
            <a:endParaRPr lang="es-PE"/>
          </a:p>
        </p:txBody>
      </p:sp>
      <p:sp>
        <p:nvSpPr>
          <p:cNvPr id="8" name="Marcador de pie de página 7"/>
          <p:cNvSpPr>
            <a:spLocks noGrp="1"/>
          </p:cNvSpPr>
          <p:nvPr>
            <p:ph type="ftr" sz="quarter" idx="11"/>
          </p:nvPr>
        </p:nvSpPr>
        <p:spPr/>
        <p:txBody>
          <a:bodyPr/>
          <a:lstStyle/>
          <a:p>
            <a:endParaRPr lang="es-PE"/>
          </a:p>
        </p:txBody>
      </p:sp>
      <p:sp>
        <p:nvSpPr>
          <p:cNvPr id="9" name="Marcador de número de diapositiva 8"/>
          <p:cNvSpPr>
            <a:spLocks noGrp="1"/>
          </p:cNvSpPr>
          <p:nvPr>
            <p:ph type="sldNum" sz="quarter" idx="12"/>
          </p:nvPr>
        </p:nvSpPr>
        <p:spPr/>
        <p:txBody>
          <a:bodyPr/>
          <a:lstStyle/>
          <a:p>
            <a:fld id="{D86844DA-A7A7-44A7-9B2B-4B16EE6DE7A1}" type="slidenum">
              <a:rPr lang="es-PE" smtClean="0"/>
              <a:t>‹Nº›</a:t>
            </a:fld>
            <a:endParaRPr lang="es-PE"/>
          </a:p>
        </p:txBody>
      </p:sp>
    </p:spTree>
    <p:extLst>
      <p:ext uri="{BB962C8B-B14F-4D97-AF65-F5344CB8AC3E}">
        <p14:creationId xmlns:p14="http://schemas.microsoft.com/office/powerpoint/2010/main" val="16660759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PE"/>
          </a:p>
        </p:txBody>
      </p:sp>
      <p:sp>
        <p:nvSpPr>
          <p:cNvPr id="3" name="Marcador de fecha 2"/>
          <p:cNvSpPr>
            <a:spLocks noGrp="1"/>
          </p:cNvSpPr>
          <p:nvPr>
            <p:ph type="dt" sz="half" idx="10"/>
          </p:nvPr>
        </p:nvSpPr>
        <p:spPr/>
        <p:txBody>
          <a:bodyPr/>
          <a:lstStyle/>
          <a:p>
            <a:fld id="{E31764B7-C6FA-4541-9584-C2EC5FEC83C4}" type="datetimeFigureOut">
              <a:rPr lang="es-PE" smtClean="0"/>
              <a:t>6/05/2020</a:t>
            </a:fld>
            <a:endParaRPr lang="es-PE"/>
          </a:p>
        </p:txBody>
      </p:sp>
      <p:sp>
        <p:nvSpPr>
          <p:cNvPr id="4" name="Marcador de pie de página 3"/>
          <p:cNvSpPr>
            <a:spLocks noGrp="1"/>
          </p:cNvSpPr>
          <p:nvPr>
            <p:ph type="ftr" sz="quarter" idx="11"/>
          </p:nvPr>
        </p:nvSpPr>
        <p:spPr/>
        <p:txBody>
          <a:bodyPr/>
          <a:lstStyle/>
          <a:p>
            <a:endParaRPr lang="es-PE"/>
          </a:p>
        </p:txBody>
      </p:sp>
      <p:sp>
        <p:nvSpPr>
          <p:cNvPr id="5" name="Marcador de número de diapositiva 4"/>
          <p:cNvSpPr>
            <a:spLocks noGrp="1"/>
          </p:cNvSpPr>
          <p:nvPr>
            <p:ph type="sldNum" sz="quarter" idx="12"/>
          </p:nvPr>
        </p:nvSpPr>
        <p:spPr/>
        <p:txBody>
          <a:bodyPr/>
          <a:lstStyle/>
          <a:p>
            <a:fld id="{D86844DA-A7A7-44A7-9B2B-4B16EE6DE7A1}" type="slidenum">
              <a:rPr lang="es-PE" smtClean="0"/>
              <a:t>‹Nº›</a:t>
            </a:fld>
            <a:endParaRPr lang="es-PE"/>
          </a:p>
        </p:txBody>
      </p:sp>
    </p:spTree>
    <p:extLst>
      <p:ext uri="{BB962C8B-B14F-4D97-AF65-F5344CB8AC3E}">
        <p14:creationId xmlns:p14="http://schemas.microsoft.com/office/powerpoint/2010/main" val="2543227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E31764B7-C6FA-4541-9584-C2EC5FEC83C4}" type="datetimeFigureOut">
              <a:rPr lang="es-PE" smtClean="0"/>
              <a:t>6/05/2020</a:t>
            </a:fld>
            <a:endParaRPr lang="es-PE"/>
          </a:p>
        </p:txBody>
      </p:sp>
      <p:sp>
        <p:nvSpPr>
          <p:cNvPr id="3" name="Marcador de pie de página 2"/>
          <p:cNvSpPr>
            <a:spLocks noGrp="1"/>
          </p:cNvSpPr>
          <p:nvPr>
            <p:ph type="ftr" sz="quarter" idx="11"/>
          </p:nvPr>
        </p:nvSpPr>
        <p:spPr/>
        <p:txBody>
          <a:bodyPr/>
          <a:lstStyle/>
          <a:p>
            <a:endParaRPr lang="es-PE"/>
          </a:p>
        </p:txBody>
      </p:sp>
      <p:sp>
        <p:nvSpPr>
          <p:cNvPr id="4" name="Marcador de número de diapositiva 3"/>
          <p:cNvSpPr>
            <a:spLocks noGrp="1"/>
          </p:cNvSpPr>
          <p:nvPr>
            <p:ph type="sldNum" sz="quarter" idx="12"/>
          </p:nvPr>
        </p:nvSpPr>
        <p:spPr/>
        <p:txBody>
          <a:bodyPr/>
          <a:lstStyle/>
          <a:p>
            <a:fld id="{D86844DA-A7A7-44A7-9B2B-4B16EE6DE7A1}" type="slidenum">
              <a:rPr lang="es-PE" smtClean="0"/>
              <a:t>‹Nº›</a:t>
            </a:fld>
            <a:endParaRPr lang="es-PE"/>
          </a:p>
        </p:txBody>
      </p:sp>
    </p:spTree>
    <p:extLst>
      <p:ext uri="{BB962C8B-B14F-4D97-AF65-F5344CB8AC3E}">
        <p14:creationId xmlns:p14="http://schemas.microsoft.com/office/powerpoint/2010/main" val="11884036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smtClean="0"/>
              <a:t>Haga clic para modificar el estilo de título del patrón</a:t>
            </a:r>
            <a:endParaRPr lang="es-PE"/>
          </a:p>
        </p:txBody>
      </p:sp>
      <p:sp>
        <p:nvSpPr>
          <p:cNvPr id="3" name="Marcador de conteni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Editar el estilo de texto del patrón</a:t>
            </a:r>
          </a:p>
        </p:txBody>
      </p:sp>
      <p:sp>
        <p:nvSpPr>
          <p:cNvPr id="5" name="Marcador de fecha 4"/>
          <p:cNvSpPr>
            <a:spLocks noGrp="1"/>
          </p:cNvSpPr>
          <p:nvPr>
            <p:ph type="dt" sz="half" idx="10"/>
          </p:nvPr>
        </p:nvSpPr>
        <p:spPr/>
        <p:txBody>
          <a:bodyPr/>
          <a:lstStyle/>
          <a:p>
            <a:fld id="{E31764B7-C6FA-4541-9584-C2EC5FEC83C4}" type="datetimeFigureOut">
              <a:rPr lang="es-PE" smtClean="0"/>
              <a:t>6/05/2020</a:t>
            </a:fld>
            <a:endParaRPr lang="es-PE"/>
          </a:p>
        </p:txBody>
      </p:sp>
      <p:sp>
        <p:nvSpPr>
          <p:cNvPr id="6" name="Marcador de pie de página 5"/>
          <p:cNvSpPr>
            <a:spLocks noGrp="1"/>
          </p:cNvSpPr>
          <p:nvPr>
            <p:ph type="ftr" sz="quarter" idx="11"/>
          </p:nvPr>
        </p:nvSpPr>
        <p:spPr/>
        <p:txBody>
          <a:bodyPr/>
          <a:lstStyle/>
          <a:p>
            <a:endParaRPr lang="es-PE"/>
          </a:p>
        </p:txBody>
      </p:sp>
      <p:sp>
        <p:nvSpPr>
          <p:cNvPr id="7" name="Marcador de número de diapositiva 6"/>
          <p:cNvSpPr>
            <a:spLocks noGrp="1"/>
          </p:cNvSpPr>
          <p:nvPr>
            <p:ph type="sldNum" sz="quarter" idx="12"/>
          </p:nvPr>
        </p:nvSpPr>
        <p:spPr/>
        <p:txBody>
          <a:bodyPr/>
          <a:lstStyle/>
          <a:p>
            <a:fld id="{D86844DA-A7A7-44A7-9B2B-4B16EE6DE7A1}" type="slidenum">
              <a:rPr lang="es-PE" smtClean="0"/>
              <a:t>‹Nº›</a:t>
            </a:fld>
            <a:endParaRPr lang="es-PE"/>
          </a:p>
        </p:txBody>
      </p:sp>
    </p:spTree>
    <p:extLst>
      <p:ext uri="{BB962C8B-B14F-4D97-AF65-F5344CB8AC3E}">
        <p14:creationId xmlns:p14="http://schemas.microsoft.com/office/powerpoint/2010/main" val="5175737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smtClean="0"/>
              <a:t>Haga clic para modificar el estilo de título del patrón</a:t>
            </a:r>
            <a:endParaRPr lang="es-PE"/>
          </a:p>
        </p:txBody>
      </p:sp>
      <p:sp>
        <p:nvSpPr>
          <p:cNvPr id="3" name="Marcador de posición de imagen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PE"/>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Editar el estilo de texto del patrón</a:t>
            </a:r>
          </a:p>
        </p:txBody>
      </p:sp>
      <p:sp>
        <p:nvSpPr>
          <p:cNvPr id="5" name="Marcador de fecha 4"/>
          <p:cNvSpPr>
            <a:spLocks noGrp="1"/>
          </p:cNvSpPr>
          <p:nvPr>
            <p:ph type="dt" sz="half" idx="10"/>
          </p:nvPr>
        </p:nvSpPr>
        <p:spPr/>
        <p:txBody>
          <a:bodyPr/>
          <a:lstStyle/>
          <a:p>
            <a:fld id="{E31764B7-C6FA-4541-9584-C2EC5FEC83C4}" type="datetimeFigureOut">
              <a:rPr lang="es-PE" smtClean="0"/>
              <a:t>6/05/2020</a:t>
            </a:fld>
            <a:endParaRPr lang="es-PE"/>
          </a:p>
        </p:txBody>
      </p:sp>
      <p:sp>
        <p:nvSpPr>
          <p:cNvPr id="6" name="Marcador de pie de página 5"/>
          <p:cNvSpPr>
            <a:spLocks noGrp="1"/>
          </p:cNvSpPr>
          <p:nvPr>
            <p:ph type="ftr" sz="quarter" idx="11"/>
          </p:nvPr>
        </p:nvSpPr>
        <p:spPr/>
        <p:txBody>
          <a:bodyPr/>
          <a:lstStyle/>
          <a:p>
            <a:endParaRPr lang="es-PE"/>
          </a:p>
        </p:txBody>
      </p:sp>
      <p:sp>
        <p:nvSpPr>
          <p:cNvPr id="7" name="Marcador de número de diapositiva 6"/>
          <p:cNvSpPr>
            <a:spLocks noGrp="1"/>
          </p:cNvSpPr>
          <p:nvPr>
            <p:ph type="sldNum" sz="quarter" idx="12"/>
          </p:nvPr>
        </p:nvSpPr>
        <p:spPr/>
        <p:txBody>
          <a:bodyPr/>
          <a:lstStyle/>
          <a:p>
            <a:fld id="{D86844DA-A7A7-44A7-9B2B-4B16EE6DE7A1}" type="slidenum">
              <a:rPr lang="es-PE" smtClean="0"/>
              <a:t>‹Nº›</a:t>
            </a:fld>
            <a:endParaRPr lang="es-PE"/>
          </a:p>
        </p:txBody>
      </p:sp>
    </p:spTree>
    <p:extLst>
      <p:ext uri="{BB962C8B-B14F-4D97-AF65-F5344CB8AC3E}">
        <p14:creationId xmlns:p14="http://schemas.microsoft.com/office/powerpoint/2010/main" val="40748228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smtClean="0"/>
              <a:t>Haga clic para modificar el estilo de título del patrón</a:t>
            </a:r>
            <a:endParaRPr lang="es-PE"/>
          </a:p>
        </p:txBody>
      </p:sp>
      <p:sp>
        <p:nvSpPr>
          <p:cNvPr id="3"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a:p>
        </p:txBody>
      </p:sp>
      <p:sp>
        <p:nvSpPr>
          <p:cNvPr id="4" name="Marcador de fech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31764B7-C6FA-4541-9584-C2EC5FEC83C4}" type="datetimeFigureOut">
              <a:rPr lang="es-PE" smtClean="0"/>
              <a:t>6/05/2020</a:t>
            </a:fld>
            <a:endParaRPr lang="es-PE"/>
          </a:p>
        </p:txBody>
      </p:sp>
      <p:sp>
        <p:nvSpPr>
          <p:cNvPr id="5" name="Marcador de pie de pá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PE"/>
          </a:p>
        </p:txBody>
      </p:sp>
      <p:sp>
        <p:nvSpPr>
          <p:cNvPr id="6" name="Marcador de número de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86844DA-A7A7-44A7-9B2B-4B16EE6DE7A1}" type="slidenum">
              <a:rPr lang="es-PE" smtClean="0"/>
              <a:t>‹Nº›</a:t>
            </a:fld>
            <a:endParaRPr lang="es-PE"/>
          </a:p>
        </p:txBody>
      </p:sp>
    </p:spTree>
    <p:extLst>
      <p:ext uri="{BB962C8B-B14F-4D97-AF65-F5344CB8AC3E}">
        <p14:creationId xmlns:p14="http://schemas.microsoft.com/office/powerpoint/2010/main" val="323781485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https://rpp.pe/virales/mas-virales/el-gesto-del-dedo-medio-levantado-sus-origenes-y-significados-noticia-450180"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hyperlink" Target="https://www.youtube.com/watch?v=S5_mFI5YaeY" TargetMode="Externa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ynic Philosophy: An Introduction - Leighton Peart - 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2708"/>
            <a:ext cx="12192000" cy="6845292"/>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p:cNvSpPr>
            <a:spLocks noGrp="1"/>
          </p:cNvSpPr>
          <p:nvPr>
            <p:ph type="ctrTitle"/>
          </p:nvPr>
        </p:nvSpPr>
        <p:spPr>
          <a:xfrm>
            <a:off x="1524000" y="313510"/>
            <a:ext cx="9144000" cy="953588"/>
          </a:xfrm>
        </p:spPr>
        <p:txBody>
          <a:bodyPr/>
          <a:lstStyle/>
          <a:p>
            <a:r>
              <a:rPr lang="es-PE" dirty="0" smtClean="0">
                <a:solidFill>
                  <a:schemeClr val="bg1"/>
                </a:solidFill>
              </a:rPr>
              <a:t>Diógenes de </a:t>
            </a:r>
            <a:r>
              <a:rPr lang="es-PE" dirty="0" err="1" smtClean="0">
                <a:solidFill>
                  <a:schemeClr val="bg1"/>
                </a:solidFill>
              </a:rPr>
              <a:t>Sínope</a:t>
            </a:r>
            <a:endParaRPr lang="es-PE" dirty="0">
              <a:solidFill>
                <a:schemeClr val="bg1"/>
              </a:solidFill>
            </a:endParaRPr>
          </a:p>
        </p:txBody>
      </p:sp>
      <p:sp>
        <p:nvSpPr>
          <p:cNvPr id="3" name="Subtítulo 2"/>
          <p:cNvSpPr>
            <a:spLocks noGrp="1"/>
          </p:cNvSpPr>
          <p:nvPr>
            <p:ph type="subTitle" idx="1"/>
          </p:nvPr>
        </p:nvSpPr>
        <p:spPr>
          <a:xfrm>
            <a:off x="1524000" y="1084218"/>
            <a:ext cx="9144000" cy="522514"/>
          </a:xfrm>
        </p:spPr>
        <p:txBody>
          <a:bodyPr/>
          <a:lstStyle/>
          <a:p>
            <a:r>
              <a:rPr lang="es-PE" dirty="0" smtClean="0">
                <a:solidFill>
                  <a:schemeClr val="bg1"/>
                </a:solidFill>
              </a:rPr>
              <a:t>412 </a:t>
            </a:r>
            <a:r>
              <a:rPr lang="es-PE" dirty="0" err="1" smtClean="0">
                <a:solidFill>
                  <a:schemeClr val="bg1"/>
                </a:solidFill>
              </a:rPr>
              <a:t>a.c.</a:t>
            </a:r>
            <a:r>
              <a:rPr lang="es-PE" dirty="0" smtClean="0">
                <a:solidFill>
                  <a:schemeClr val="bg1"/>
                </a:solidFill>
              </a:rPr>
              <a:t> - 323 </a:t>
            </a:r>
            <a:r>
              <a:rPr lang="es-PE" dirty="0" err="1" smtClean="0">
                <a:solidFill>
                  <a:schemeClr val="bg1"/>
                </a:solidFill>
              </a:rPr>
              <a:t>a.c.</a:t>
            </a:r>
            <a:endParaRPr lang="es-PE" dirty="0">
              <a:solidFill>
                <a:schemeClr val="bg1"/>
              </a:solidFill>
            </a:endParaRPr>
          </a:p>
        </p:txBody>
      </p:sp>
    </p:spTree>
    <p:extLst>
      <p:ext uri="{BB962C8B-B14F-4D97-AF65-F5344CB8AC3E}">
        <p14:creationId xmlns:p14="http://schemas.microsoft.com/office/powerpoint/2010/main" val="18793459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793230" y="1510833"/>
            <a:ext cx="4543269" cy="4351338"/>
          </a:xfrm>
        </p:spPr>
        <p:txBody>
          <a:bodyPr>
            <a:normAutofit fontScale="92500" lnSpcReduction="10000"/>
          </a:bodyPr>
          <a:lstStyle/>
          <a:p>
            <a:pPr algn="just"/>
            <a:r>
              <a:rPr lang="es-PE" dirty="0"/>
              <a:t>Mantiene relaciones sexuales en público y empieza a ser conocido como Diógenes el perro, por su temperamento transgresor y por su falta de vergüenza ante los demás. Camina descalzo por Atenas e increpa a todos ácidamente, </a:t>
            </a:r>
            <a:r>
              <a:rPr lang="es-PE" dirty="0" err="1"/>
              <a:t>incluído</a:t>
            </a:r>
            <a:r>
              <a:rPr lang="es-PE" dirty="0"/>
              <a:t> Platón, como en el encuentro en el banquete y las aceitunas y días más tarde con la “participación” de los higos.</a:t>
            </a:r>
          </a:p>
          <a:p>
            <a:pPr algn="just"/>
            <a:endParaRPr lang="es-PE" dirty="0"/>
          </a:p>
        </p:txBody>
      </p:sp>
      <p:pic>
        <p:nvPicPr>
          <p:cNvPr id="8194" name="Picture 2" descr="Diogenes | Biography, Philosophy, &amp; Facts | Britannic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14561" y="134912"/>
            <a:ext cx="5104313" cy="64407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38931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Turkish political Islamists demand removal of statue of Greek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Marcador de contenido 2"/>
          <p:cNvSpPr>
            <a:spLocks noGrp="1"/>
          </p:cNvSpPr>
          <p:nvPr>
            <p:ph idx="1"/>
          </p:nvPr>
        </p:nvSpPr>
        <p:spPr>
          <a:xfrm>
            <a:off x="838200" y="2605114"/>
            <a:ext cx="10515600" cy="3930598"/>
          </a:xfrm>
          <a:solidFill>
            <a:schemeClr val="accent2">
              <a:lumMod val="60000"/>
              <a:lumOff val="40000"/>
              <a:alpha val="47000"/>
            </a:schemeClr>
          </a:solidFill>
        </p:spPr>
        <p:txBody>
          <a:bodyPr>
            <a:normAutofit fontScale="77500" lnSpcReduction="20000"/>
          </a:bodyPr>
          <a:lstStyle/>
          <a:p>
            <a:r>
              <a:rPr lang="es-PE" dirty="0">
                <a:solidFill>
                  <a:schemeClr val="bg1"/>
                </a:solidFill>
              </a:rPr>
              <a:t>Diógenes un día busca la atención de los ciudadanos, apila cajas y se sube a ellas para luego declamar un discurso, como nadie le hace caso, se enfurece y se pone a gritar, cantar y bailar. Luego de reunir espectadores, explota furibundo ante sus conciudadanos, reclamándoles que no le escuchan cuando tiene algo que decir, pero si atienden cuando se pone a cantar: “Bien visto está, que a los charlatanes y embaucadores les hacen caso, sin embargo, cuando de verdad hablan los hombres que enseñan cosas útiles, llegan tarde y negligentes”.  Luego arremete contra los gramáticos porque se preocupan por los trabajos y problemas de Ulises, pero olvidan los suyos propios. Se queja que los atenienses defienden a los que participan y peleen en juegos olímpicos y competiciones, pero que nunca discuten sobre el bien, la verdad o la virtud. Crítica a los matemáticos, porque viendo los astros, ignoran lo que tienen bajo los pies. (Referencia a la muerte de Tales de Mileto). Ataca a los oradores, quienes predican lo contrario de lo que actúan. Va en contra de los avaros, quienes dicen despreciar las riquezas, pero es lo único que realmente les interesa. Por último, reclama a los que hacen sacrificio a los dioses, buscando que les concedan la salud, cuando se dan en exceso a la bebida y la comida, ambas acciones perjudiciales para la salud misma. </a:t>
            </a:r>
          </a:p>
          <a:p>
            <a:endParaRPr lang="es-PE" dirty="0"/>
          </a:p>
        </p:txBody>
      </p:sp>
    </p:spTree>
    <p:extLst>
      <p:ext uri="{BB962C8B-B14F-4D97-AF65-F5344CB8AC3E}">
        <p14:creationId xmlns:p14="http://schemas.microsoft.com/office/powerpoint/2010/main" val="34442550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6535712" y="1224874"/>
            <a:ext cx="5537616" cy="4351338"/>
          </a:xfrm>
        </p:spPr>
        <p:txBody>
          <a:bodyPr>
            <a:normAutofit fontScale="92500" lnSpcReduction="20000"/>
          </a:bodyPr>
          <a:lstStyle/>
          <a:p>
            <a:pPr algn="just"/>
            <a:r>
              <a:rPr lang="es-PE" dirty="0"/>
              <a:t>Un día se le invita a casa de un hombre muy rico y se le explica que debe comportarse con dignidad, y no debe escupir en el suelo, ya que toda la casa, los platos, artefactos y demás están muy limpios. Ante esto, Diógenes se aclara la garganta y le escupe en la cara al anfitrión. Ante el asombro de todos, uno atina a preguntar – Pero Diógenes, ¿por qué has hecho esto?, ante lo cual el replica: - Necesitaba escupir y no encontré en toda la casa un lugar más sucio.</a:t>
            </a:r>
          </a:p>
          <a:p>
            <a:pPr algn="just"/>
            <a:endParaRPr lang="es-PE" dirty="0"/>
          </a:p>
        </p:txBody>
      </p:sp>
      <p:pic>
        <p:nvPicPr>
          <p:cNvPr id="10242" name="Picture 2" descr="http://1.bp.blogspot.com/_vmEZD9g33SU/SY7Iva1H-eI/AAAAAAAAAEQ/E5erg-16Yx8/s320/casa_grieg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4794" y="299803"/>
            <a:ext cx="6220918" cy="62014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78217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Diogenes of Sinope, the Dogged Cyni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12192001" cy="6943446"/>
          </a:xfrm>
          <a:prstGeom prst="rect">
            <a:avLst/>
          </a:prstGeom>
          <a:noFill/>
          <a:extLst>
            <a:ext uri="{909E8E84-426E-40DD-AFC4-6F175D3DCCD1}">
              <a14:hiddenFill xmlns:a14="http://schemas.microsoft.com/office/drawing/2010/main">
                <a:solidFill>
                  <a:srgbClr val="FFFFFF"/>
                </a:solidFill>
              </a14:hiddenFill>
            </a:ext>
          </a:extLst>
        </p:spPr>
      </p:pic>
      <p:sp>
        <p:nvSpPr>
          <p:cNvPr id="3" name="Marcador de contenido 2"/>
          <p:cNvSpPr>
            <a:spLocks noGrp="1"/>
          </p:cNvSpPr>
          <p:nvPr>
            <p:ph idx="1"/>
          </p:nvPr>
        </p:nvSpPr>
        <p:spPr>
          <a:xfrm>
            <a:off x="838200" y="4332157"/>
            <a:ext cx="10515600" cy="1844806"/>
          </a:xfrm>
          <a:solidFill>
            <a:schemeClr val="tx2">
              <a:lumMod val="50000"/>
              <a:alpha val="55000"/>
            </a:schemeClr>
          </a:solidFill>
        </p:spPr>
        <p:txBody>
          <a:bodyPr/>
          <a:lstStyle/>
          <a:p>
            <a:pPr algn="just"/>
            <a:r>
              <a:rPr lang="es-PE" dirty="0">
                <a:solidFill>
                  <a:schemeClr val="bg1"/>
                </a:solidFill>
              </a:rPr>
              <a:t>Por estos tiempos, es testigo de que un pequeño niño come sobre una hogaza de pan y bebe agua con las manos, por lo que se deshace de la mitad de sus exiguos bienes materiales</a:t>
            </a:r>
            <a:r>
              <a:rPr lang="es-PE" dirty="0" smtClean="0">
                <a:solidFill>
                  <a:schemeClr val="bg1"/>
                </a:solidFill>
              </a:rPr>
              <a:t>. Dijo entonces: “Un niño me superó en sencillez.”</a:t>
            </a:r>
            <a:endParaRPr lang="es-PE" dirty="0">
              <a:solidFill>
                <a:schemeClr val="bg1"/>
              </a:solidFill>
            </a:endParaRPr>
          </a:p>
          <a:p>
            <a:pPr algn="just"/>
            <a:endParaRPr lang="es-PE" dirty="0"/>
          </a:p>
        </p:txBody>
      </p:sp>
    </p:spTree>
    <p:extLst>
      <p:ext uri="{BB962C8B-B14F-4D97-AF65-F5344CB8AC3E}">
        <p14:creationId xmlns:p14="http://schemas.microsoft.com/office/powerpoint/2010/main" val="22417293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6760562" y="1450870"/>
            <a:ext cx="4818089" cy="4351338"/>
          </a:xfrm>
        </p:spPr>
        <p:txBody>
          <a:bodyPr>
            <a:normAutofit fontScale="92500" lnSpcReduction="20000"/>
          </a:bodyPr>
          <a:lstStyle/>
          <a:p>
            <a:pPr algn="just"/>
            <a:r>
              <a:rPr lang="es-PE" dirty="0"/>
              <a:t>Un día se cruza a </a:t>
            </a:r>
            <a:r>
              <a:rPr lang="es-PE" dirty="0" smtClean="0"/>
              <a:t>Zenón, </a:t>
            </a:r>
            <a:r>
              <a:rPr lang="es-PE" dirty="0"/>
              <a:t>quien niega el movimiento, refiriéndole como una ilusión. Ante esto, Diógenes se pone a caminar en círculos alrededor suyo para reclamarle: “Así es como yo te demuestro que el movimiento existe”. Luego un ateniense discurre sobre los astros y meteoros, ante lo cual Diógenes le refiere:  “Tu sabes mucho sobre meteoros, desde hace cuanto que llegaste del cielo?”. </a:t>
            </a:r>
          </a:p>
          <a:p>
            <a:pPr algn="just"/>
            <a:endParaRPr lang="es-PE" dirty="0"/>
          </a:p>
        </p:txBody>
      </p:sp>
      <p:pic>
        <p:nvPicPr>
          <p:cNvPr id="12290" name="Picture 2" descr="ASTROciencia: La astronomía en la antigua Greci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0349" y="209862"/>
            <a:ext cx="5765540" cy="65147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99308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6" name="Picture 4" descr="https://arte.laguia2000.com/wp-content/uploads/2017/10/J%C3%B3venes-griegos-presenciando-una-pelea-de-gallos-de-G%C3%A9r%C3%B4m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71462"/>
          </a:xfrm>
          <a:prstGeom prst="rect">
            <a:avLst/>
          </a:prstGeom>
          <a:noFill/>
          <a:extLst>
            <a:ext uri="{909E8E84-426E-40DD-AFC4-6F175D3DCCD1}">
              <a14:hiddenFill xmlns:a14="http://schemas.microsoft.com/office/drawing/2010/main">
                <a:solidFill>
                  <a:srgbClr val="FFFFFF"/>
                </a:solidFill>
              </a14:hiddenFill>
            </a:ext>
          </a:extLst>
        </p:spPr>
      </p:pic>
      <p:sp>
        <p:nvSpPr>
          <p:cNvPr id="3" name="Marcador de contenido 2"/>
          <p:cNvSpPr>
            <a:spLocks noGrp="1"/>
          </p:cNvSpPr>
          <p:nvPr>
            <p:ph idx="1"/>
          </p:nvPr>
        </p:nvSpPr>
        <p:spPr>
          <a:xfrm>
            <a:off x="838200" y="326609"/>
            <a:ext cx="10515600" cy="4351338"/>
          </a:xfrm>
          <a:solidFill>
            <a:schemeClr val="accent2">
              <a:lumMod val="75000"/>
              <a:alpha val="45000"/>
            </a:schemeClr>
          </a:solidFill>
        </p:spPr>
        <p:txBody>
          <a:bodyPr/>
          <a:lstStyle/>
          <a:p>
            <a:pPr algn="just"/>
            <a:r>
              <a:rPr lang="es-PE" dirty="0">
                <a:solidFill>
                  <a:schemeClr val="bg1"/>
                </a:solidFill>
              </a:rPr>
              <a:t>Cuando escucha la definición de hombre de Platón, va a un gallinero y mientras el dueño está distraído intenta robar un gallo, pero se da cuenta, ante lo cual le increpa duramente. Diógenes replica: “</a:t>
            </a:r>
            <a:r>
              <a:rPr lang="es-PE" dirty="0">
                <a:solidFill>
                  <a:srgbClr val="92D050"/>
                </a:solidFill>
              </a:rPr>
              <a:t>No son los dioses dueños de todo lo que está sobre la tierra</a:t>
            </a:r>
            <a:r>
              <a:rPr lang="es-PE" dirty="0">
                <a:solidFill>
                  <a:schemeClr val="bg1"/>
                </a:solidFill>
              </a:rPr>
              <a:t>?” – Pues si. “ </a:t>
            </a:r>
            <a:r>
              <a:rPr lang="es-PE" dirty="0">
                <a:solidFill>
                  <a:srgbClr val="92D050"/>
                </a:solidFill>
              </a:rPr>
              <a:t>Y no son los sabios los que se encuentran más cerca de los dioses?</a:t>
            </a:r>
            <a:r>
              <a:rPr lang="es-PE" dirty="0">
                <a:solidFill>
                  <a:schemeClr val="bg1"/>
                </a:solidFill>
              </a:rPr>
              <a:t>” – Si, le responde el dueño. – </a:t>
            </a:r>
            <a:r>
              <a:rPr lang="es-PE" dirty="0">
                <a:solidFill>
                  <a:srgbClr val="92D050"/>
                </a:solidFill>
              </a:rPr>
              <a:t>Y, no es cierto que entre los amigos las cosas son comunes? </a:t>
            </a:r>
            <a:r>
              <a:rPr lang="es-PE" dirty="0">
                <a:solidFill>
                  <a:schemeClr val="bg1"/>
                </a:solidFill>
              </a:rPr>
              <a:t>– Desde luego. – </a:t>
            </a:r>
            <a:r>
              <a:rPr lang="es-PE" dirty="0">
                <a:solidFill>
                  <a:srgbClr val="92D050"/>
                </a:solidFill>
              </a:rPr>
              <a:t>Pues siendo amigos los dioses y los sabios, todas sus cosas son comunes, por lo que las cosas de los dioses son también de los sabios</a:t>
            </a:r>
            <a:r>
              <a:rPr lang="es-PE" dirty="0">
                <a:solidFill>
                  <a:schemeClr val="bg1"/>
                </a:solidFill>
              </a:rPr>
              <a:t>. – De acuerdo, Diógenes. – </a:t>
            </a:r>
            <a:r>
              <a:rPr lang="es-PE" dirty="0">
                <a:solidFill>
                  <a:srgbClr val="92D050"/>
                </a:solidFill>
              </a:rPr>
              <a:t>Y no es cierto que Diógenes el perro es un sabio?</a:t>
            </a:r>
            <a:r>
              <a:rPr lang="es-PE" dirty="0">
                <a:solidFill>
                  <a:schemeClr val="bg1"/>
                </a:solidFill>
              </a:rPr>
              <a:t>, pues como soy sabio y amigo de los dioses, ese gallo me pertenece.</a:t>
            </a:r>
          </a:p>
          <a:p>
            <a:pPr algn="just"/>
            <a:endParaRPr lang="es-PE" dirty="0">
              <a:solidFill>
                <a:schemeClr val="bg1"/>
              </a:solidFill>
            </a:endParaRPr>
          </a:p>
        </p:txBody>
      </p:sp>
    </p:spTree>
    <p:extLst>
      <p:ext uri="{BB962C8B-B14F-4D97-AF65-F5344CB8AC3E}">
        <p14:creationId xmlns:p14="http://schemas.microsoft.com/office/powerpoint/2010/main" val="42109957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40" name="Picture 4" descr="https://www.akg-images.com/Docs/AKG/Media/TR3_WATERMARKED/b/0/e/d/AKG10445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12192001" cy="6868614"/>
          </a:xfrm>
          <a:prstGeom prst="rect">
            <a:avLst/>
          </a:prstGeom>
          <a:noFill/>
          <a:extLst>
            <a:ext uri="{909E8E84-426E-40DD-AFC4-6F175D3DCCD1}">
              <a14:hiddenFill xmlns:a14="http://schemas.microsoft.com/office/drawing/2010/main">
                <a:solidFill>
                  <a:srgbClr val="FFFFFF"/>
                </a:solidFill>
              </a14:hiddenFill>
            </a:ext>
          </a:extLst>
        </p:spPr>
      </p:pic>
      <p:sp>
        <p:nvSpPr>
          <p:cNvPr id="3" name="Marcador de contenido 2"/>
          <p:cNvSpPr>
            <a:spLocks noGrp="1"/>
          </p:cNvSpPr>
          <p:nvPr>
            <p:ph idx="1"/>
          </p:nvPr>
        </p:nvSpPr>
        <p:spPr>
          <a:xfrm>
            <a:off x="1182973" y="5741232"/>
            <a:ext cx="10515600" cy="1754865"/>
          </a:xfrm>
        </p:spPr>
        <p:txBody>
          <a:bodyPr/>
          <a:lstStyle/>
          <a:p>
            <a:pPr algn="just"/>
            <a:r>
              <a:rPr lang="es-PE" dirty="0">
                <a:solidFill>
                  <a:schemeClr val="bg1"/>
                </a:solidFill>
              </a:rPr>
              <a:t>En el camino a la academia platónica, desplumó el gallo y lo tiró al patio, gritando “he traído un hombre! Un bípedo implume!”.</a:t>
            </a:r>
          </a:p>
          <a:p>
            <a:pPr algn="just"/>
            <a:endParaRPr lang="es-PE" dirty="0">
              <a:solidFill>
                <a:schemeClr val="bg1"/>
              </a:solidFill>
            </a:endParaRPr>
          </a:p>
        </p:txBody>
      </p:sp>
    </p:spTree>
    <p:extLst>
      <p:ext uri="{BB962C8B-B14F-4D97-AF65-F5344CB8AC3E}">
        <p14:creationId xmlns:p14="http://schemas.microsoft.com/office/powerpoint/2010/main" val="7868045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868181" y="4687984"/>
            <a:ext cx="10515600" cy="1728822"/>
          </a:xfrm>
        </p:spPr>
        <p:txBody>
          <a:bodyPr/>
          <a:lstStyle/>
          <a:p>
            <a:pPr algn="just"/>
            <a:r>
              <a:rPr lang="es-PE" dirty="0"/>
              <a:t>Al regresar a su barril, se encuentra con que alguien le ha dejado una lámpara, sea para el frío o para alumbrarse durante la oscuridad. Durante el día, se paseará con la lámpara prendida diciendo que está buscando a un hombre honesto.</a:t>
            </a:r>
          </a:p>
          <a:p>
            <a:pPr algn="just"/>
            <a:endParaRPr lang="es-PE" dirty="0"/>
          </a:p>
        </p:txBody>
      </p:sp>
      <p:pic>
        <p:nvPicPr>
          <p:cNvPr id="15362"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61675" y="233675"/>
            <a:ext cx="5547611" cy="42144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36998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823210" y="5291527"/>
            <a:ext cx="10515600" cy="1425081"/>
          </a:xfrm>
        </p:spPr>
        <p:txBody>
          <a:bodyPr>
            <a:normAutofit fontScale="92500" lnSpcReduction="20000"/>
          </a:bodyPr>
          <a:lstStyle/>
          <a:p>
            <a:pPr algn="just"/>
            <a:r>
              <a:rPr lang="es-PE" dirty="0"/>
              <a:t>Viaja, se embarca en una nave, visita toda la </a:t>
            </a:r>
            <a:r>
              <a:rPr lang="es-PE" dirty="0" err="1"/>
              <a:t>hélade</a:t>
            </a:r>
            <a:r>
              <a:rPr lang="es-PE" dirty="0"/>
              <a:t>. Cuando llega a </a:t>
            </a:r>
            <a:r>
              <a:rPr lang="es-PE" dirty="0" err="1"/>
              <a:t>Mindo</a:t>
            </a:r>
            <a:r>
              <a:rPr lang="es-PE" dirty="0"/>
              <a:t>, nota sus enormes puertas y exclama a viva voz: “Cuidado que se les escape la ciudad por tan grandes puertas</a:t>
            </a:r>
            <a:r>
              <a:rPr lang="es-PE" dirty="0" smtClean="0"/>
              <a:t>!”</a:t>
            </a:r>
          </a:p>
          <a:p>
            <a:pPr algn="just"/>
            <a:r>
              <a:rPr lang="es-PE" dirty="0" smtClean="0">
                <a:solidFill>
                  <a:schemeClr val="bg2">
                    <a:lumMod val="90000"/>
                  </a:schemeClr>
                </a:solidFill>
              </a:rPr>
              <a:t>(La imagen de referencia es en realidad Micenas)</a:t>
            </a:r>
            <a:endParaRPr lang="es-PE" dirty="0">
              <a:solidFill>
                <a:schemeClr val="bg2">
                  <a:lumMod val="90000"/>
                </a:schemeClr>
              </a:solidFill>
            </a:endParaRPr>
          </a:p>
          <a:p>
            <a:pPr algn="just"/>
            <a:endParaRPr lang="es-PE" dirty="0"/>
          </a:p>
        </p:txBody>
      </p:sp>
      <p:pic>
        <p:nvPicPr>
          <p:cNvPr id="16386" name="Picture 2" descr="Historia de las civilizaciones: La Puerta de los Leones de Micena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68850" y="108184"/>
            <a:ext cx="7624320" cy="50034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12237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838200" y="239843"/>
            <a:ext cx="10515600" cy="5937120"/>
          </a:xfrm>
        </p:spPr>
        <p:txBody>
          <a:bodyPr/>
          <a:lstStyle/>
          <a:p>
            <a:pPr marL="0" indent="0" algn="just">
              <a:buNone/>
            </a:pPr>
            <a:r>
              <a:rPr lang="es-PE" dirty="0"/>
              <a:t>Mientras Filipo el macedonio está batallando con algunos griegos, Diógenes está en la ciudad y por su fama, Filipo el victorioso busca conocerle. Le pregunta al cínico: “qué haces aquí?”, éste le responde: “Estoy siendo testigo de tu avaricia, siendo un espía de tu egoísmo”. Por la valiente respuesta, Filipo le perdona la vida.</a:t>
            </a:r>
          </a:p>
          <a:p>
            <a:pPr algn="just"/>
            <a:endParaRPr lang="es-PE" dirty="0"/>
          </a:p>
        </p:txBody>
      </p:sp>
      <p:pic>
        <p:nvPicPr>
          <p:cNvPr id="17410" name="Picture 2" descr="Quien fue Filipo II de Macedonia? ⚡️ » Respuestas.tip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88911" y="2218362"/>
            <a:ext cx="6575009" cy="44305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16809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antos Pérez | Diógenes de Sínop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237872"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70554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943131" y="4796851"/>
            <a:ext cx="10515600" cy="1784845"/>
          </a:xfrm>
        </p:spPr>
        <p:txBody>
          <a:bodyPr/>
          <a:lstStyle/>
          <a:p>
            <a:pPr algn="just"/>
            <a:r>
              <a:rPr lang="es-PE" dirty="0"/>
              <a:t>En otra ocasión lo invitan a un banquete, y por su fama de perro le lanzan huesos. Diógenes se levanta la túnica y les orina encima, replicando que si ellos le tratan como un perro, el bien puede comportarse como uno. </a:t>
            </a:r>
          </a:p>
          <a:p>
            <a:endParaRPr lang="es-PE" dirty="0"/>
          </a:p>
        </p:txBody>
      </p:sp>
      <p:pic>
        <p:nvPicPr>
          <p:cNvPr id="18434" name="Picture 2" descr="El Sócrates enloquecido | Distopí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49111" y="194872"/>
            <a:ext cx="7503639" cy="44845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48172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Picture 2" descr="Diogenes memes - Album on Imgu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1999"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89560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6355830" y="1663907"/>
            <a:ext cx="4997970" cy="4467069"/>
          </a:xfrm>
        </p:spPr>
        <p:txBody>
          <a:bodyPr>
            <a:normAutofit fontScale="92500" lnSpcReduction="10000"/>
          </a:bodyPr>
          <a:lstStyle/>
          <a:p>
            <a:pPr algn="just"/>
            <a:r>
              <a:rPr lang="es-PE" dirty="0"/>
              <a:t>Regresa a Atenas. Admira mucho a un citarista que canta horrible, todos le preguntan </a:t>
            </a:r>
            <a:r>
              <a:rPr lang="es-PE" dirty="0" smtClean="0"/>
              <a:t>porqué </a:t>
            </a:r>
            <a:r>
              <a:rPr lang="es-PE" dirty="0"/>
              <a:t>lo saluda con tanto respeto, cuando carece tanto de talento, ante lo cual él dice que es un hombre honrado y no roba. </a:t>
            </a:r>
          </a:p>
          <a:p>
            <a:pPr algn="just"/>
            <a:r>
              <a:rPr lang="es-PE" dirty="0" smtClean="0"/>
              <a:t>A otro aeda falto de virtud le refiere: “Salud, gallo”, y ante la pregunta de porqué, responde que: “cuando él canta, se levanta todo el mundo.”</a:t>
            </a:r>
            <a:endParaRPr lang="es-PE" dirty="0"/>
          </a:p>
        </p:txBody>
      </p:sp>
      <p:pic>
        <p:nvPicPr>
          <p:cNvPr id="19458" name="Picture 2" descr="CITARISTA - Definición y sinónimos de citarista en el diccionario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0133" y="312803"/>
            <a:ext cx="4646951" cy="61959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90926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descr="5 desconcertantes frases de Diógenes, el cínico — La Mente es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75991"/>
          </a:xfrm>
          <a:prstGeom prst="rect">
            <a:avLst/>
          </a:prstGeom>
          <a:noFill/>
          <a:extLst>
            <a:ext uri="{909E8E84-426E-40DD-AFC4-6F175D3DCCD1}">
              <a14:hiddenFill xmlns:a14="http://schemas.microsoft.com/office/drawing/2010/main">
                <a:solidFill>
                  <a:srgbClr val="FFFFFF"/>
                </a:solidFill>
              </a14:hiddenFill>
            </a:ext>
          </a:extLst>
        </p:spPr>
      </p:pic>
      <p:sp>
        <p:nvSpPr>
          <p:cNvPr id="3" name="Marcador de contenido 2"/>
          <p:cNvSpPr>
            <a:spLocks noGrp="1"/>
          </p:cNvSpPr>
          <p:nvPr>
            <p:ph idx="1"/>
          </p:nvPr>
        </p:nvSpPr>
        <p:spPr>
          <a:xfrm>
            <a:off x="838200" y="3312825"/>
            <a:ext cx="10515600" cy="2864137"/>
          </a:xfrm>
        </p:spPr>
        <p:txBody>
          <a:bodyPr/>
          <a:lstStyle/>
          <a:p>
            <a:pPr algn="just"/>
            <a:r>
              <a:rPr lang="es-PE" dirty="0">
                <a:solidFill>
                  <a:schemeClr val="bg1"/>
                </a:solidFill>
              </a:rPr>
              <a:t>Le preguntan : - que opinas del matrimonio? – responde: los jóvenes deben demorarse, los viejos nunca deben casarse. </a:t>
            </a:r>
          </a:p>
          <a:p>
            <a:pPr algn="just"/>
            <a:r>
              <a:rPr lang="es-PE" dirty="0">
                <a:solidFill>
                  <a:schemeClr val="bg1"/>
                </a:solidFill>
              </a:rPr>
              <a:t>Qué opinas de Sócrates? – Que era un Loco</a:t>
            </a:r>
          </a:p>
          <a:p>
            <a:pPr algn="just"/>
            <a:r>
              <a:rPr lang="es-PE" dirty="0">
                <a:solidFill>
                  <a:schemeClr val="bg1"/>
                </a:solidFill>
              </a:rPr>
              <a:t>Cuándo es el mejor momento para comer? – Los ricos cuando quieran, los pobres cuando puedan</a:t>
            </a:r>
          </a:p>
          <a:p>
            <a:pPr algn="just"/>
            <a:r>
              <a:rPr lang="es-PE" dirty="0">
                <a:solidFill>
                  <a:schemeClr val="bg1"/>
                </a:solidFill>
              </a:rPr>
              <a:t>Cuál es el mejor vino? – El ajeno, sin duda.</a:t>
            </a:r>
          </a:p>
          <a:p>
            <a:pPr algn="just"/>
            <a:endParaRPr lang="es-PE" dirty="0"/>
          </a:p>
        </p:txBody>
      </p:sp>
    </p:spTree>
    <p:extLst>
      <p:ext uri="{BB962C8B-B14F-4D97-AF65-F5344CB8AC3E}">
        <p14:creationId xmlns:p14="http://schemas.microsoft.com/office/powerpoint/2010/main" val="31121602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1078042" y="1540812"/>
            <a:ext cx="4438338" cy="4351338"/>
          </a:xfrm>
        </p:spPr>
        <p:txBody>
          <a:bodyPr/>
          <a:lstStyle/>
          <a:p>
            <a:pPr algn="just"/>
            <a:r>
              <a:rPr lang="es-PE" dirty="0"/>
              <a:t>Los atenienses le preguntan por el esclavo que tenía que se </a:t>
            </a:r>
            <a:r>
              <a:rPr lang="es-PE" dirty="0" smtClean="0"/>
              <a:t>escapó, </a:t>
            </a:r>
            <a:r>
              <a:rPr lang="es-PE" dirty="0"/>
              <a:t>cómo siendo tan sabio, lo permitió, ante lo cual responde: “Sería curioso que el esclavo no pudiese vivir sin Diógenes y Diógenes no pudiese vivir sin el esclavo; no lo necesito”.</a:t>
            </a:r>
          </a:p>
          <a:p>
            <a:pPr algn="just"/>
            <a:endParaRPr lang="es-PE" dirty="0"/>
          </a:p>
        </p:txBody>
      </p:sp>
      <p:pic>
        <p:nvPicPr>
          <p:cNvPr id="21506" name="Picture 2" descr="La libertad de Diógenes - El escritor misterios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25653" y="133599"/>
            <a:ext cx="4616971" cy="6572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03672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6011055" y="1450871"/>
            <a:ext cx="5282784" cy="4351338"/>
          </a:xfrm>
        </p:spPr>
        <p:txBody>
          <a:bodyPr/>
          <a:lstStyle/>
          <a:p>
            <a:pPr algn="just"/>
            <a:r>
              <a:rPr lang="es-PE" dirty="0"/>
              <a:t>Luego se encuentra de nuevo con Platón, ve que está lavando lentejas para comer. Platón le dice: “pobre Diógenes, si supieras alabar a </a:t>
            </a:r>
            <a:r>
              <a:rPr lang="es-PE" dirty="0" err="1"/>
              <a:t>Laercio</a:t>
            </a:r>
            <a:r>
              <a:rPr lang="es-PE" dirty="0"/>
              <a:t> (ciudadano rico e influyente) no tendrías que estar lavando lentejas”. Frente a esto Diógenes contesta: “Pobre Platón, si supieras disfrutar de las lentejas no tendrías que alabar a </a:t>
            </a:r>
            <a:r>
              <a:rPr lang="es-PE" dirty="0" err="1"/>
              <a:t>Laercio</a:t>
            </a:r>
            <a:r>
              <a:rPr lang="es-PE" dirty="0"/>
              <a:t>”.</a:t>
            </a:r>
          </a:p>
          <a:p>
            <a:pPr algn="just"/>
            <a:endParaRPr lang="es-PE" dirty="0"/>
          </a:p>
        </p:txBody>
      </p:sp>
      <p:pic>
        <p:nvPicPr>
          <p:cNvPr id="22530" name="Picture 2" descr="diogenes_of_sinop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0152" y="142041"/>
            <a:ext cx="4461395" cy="64971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80307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643328" y="3602194"/>
            <a:ext cx="10515600" cy="2769641"/>
          </a:xfrm>
        </p:spPr>
        <p:txBody>
          <a:bodyPr>
            <a:normAutofit fontScale="92500" lnSpcReduction="20000"/>
          </a:bodyPr>
          <a:lstStyle/>
          <a:p>
            <a:pPr algn="just"/>
            <a:r>
              <a:rPr lang="es-PE" dirty="0"/>
              <a:t>En otra ocasión vuelve a viajar, pero esta vez su nave es atacada por piratas y es tomado esclavo. Cuando es vendido le preguntan qué sabe hacer. “Yo sé dar órdenes, pregunta quién necesita comprarse un amo” Un ciudadano lo compra y le asigna ser tutor de sus hijos y administrador de su casa. Antes, repitiéndole que él es bueno para dar ordenes, le exhorta a que lo libere. Luego de unos años, el comprador declarará que con Diógenes el “buen genio” llegó a su hogar</a:t>
            </a:r>
            <a:r>
              <a:rPr lang="es-PE" dirty="0" smtClean="0"/>
              <a:t>. Sus amigos quisieron liberarlo de la esclavitud pero el dijo: “Los leones no son esclavos de quienes le alimentan.”</a:t>
            </a:r>
            <a:endParaRPr lang="es-PE" dirty="0"/>
          </a:p>
          <a:p>
            <a:pPr algn="just"/>
            <a:endParaRPr lang="es-PE" dirty="0"/>
          </a:p>
        </p:txBody>
      </p:sp>
      <p:pic>
        <p:nvPicPr>
          <p:cNvPr id="23554" name="Picture 2" descr="Breve historia de los piratas - Piratas En La Mitología y La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14750" y="206921"/>
            <a:ext cx="4762500" cy="32004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81310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433465" y="446529"/>
            <a:ext cx="5832424" cy="6269063"/>
          </a:xfrm>
        </p:spPr>
        <p:txBody>
          <a:bodyPr>
            <a:normAutofit fontScale="77500" lnSpcReduction="20000"/>
          </a:bodyPr>
          <a:lstStyle/>
          <a:p>
            <a:r>
              <a:rPr lang="es-PE" dirty="0"/>
              <a:t>Por último, mientras duerme en la playa, un día llega una gran escuadra a caballo. Diógenes se levanta y ve a Alejandro Magno en frente suyo, éste le dice</a:t>
            </a:r>
          </a:p>
          <a:p>
            <a:pPr lvl="0"/>
            <a:r>
              <a:rPr lang="es-PE" dirty="0"/>
              <a:t>Soy Alejandro de Macedonia, el rey.</a:t>
            </a:r>
          </a:p>
          <a:p>
            <a:pPr lvl="0"/>
            <a:r>
              <a:rPr lang="es-PE" dirty="0"/>
              <a:t>Yo soy Diógenes el perro</a:t>
            </a:r>
          </a:p>
          <a:p>
            <a:pPr lvl="0"/>
            <a:r>
              <a:rPr lang="es-PE" dirty="0"/>
              <a:t>Porqué te llaman así?</a:t>
            </a:r>
          </a:p>
          <a:p>
            <a:pPr lvl="0"/>
            <a:r>
              <a:rPr lang="es-PE" dirty="0"/>
              <a:t>Alabo a los que me dan, ladro a los que no me dan y muerdo a los malos.</a:t>
            </a:r>
          </a:p>
          <a:p>
            <a:pPr lvl="0"/>
            <a:r>
              <a:rPr lang="es-PE" dirty="0"/>
              <a:t>Pídeme lo que quieras</a:t>
            </a:r>
          </a:p>
          <a:p>
            <a:pPr lvl="0"/>
            <a:r>
              <a:rPr lang="es-PE" dirty="0"/>
              <a:t>Quítate de donde estás que me tapas el sol</a:t>
            </a:r>
          </a:p>
          <a:p>
            <a:pPr lvl="0"/>
            <a:r>
              <a:rPr lang="es-PE" dirty="0"/>
              <a:t>No me tienes miedo?</a:t>
            </a:r>
          </a:p>
          <a:p>
            <a:pPr lvl="0"/>
            <a:r>
              <a:rPr lang="es-PE" dirty="0"/>
              <a:t>Gran Alejandro, te consideras un buen o un mal hombre?</a:t>
            </a:r>
          </a:p>
          <a:p>
            <a:pPr lvl="0"/>
            <a:r>
              <a:rPr lang="es-PE" dirty="0"/>
              <a:t>Me considero un buen hombre</a:t>
            </a:r>
          </a:p>
          <a:p>
            <a:pPr lvl="0"/>
            <a:r>
              <a:rPr lang="es-PE" dirty="0"/>
              <a:t>Entonces;  por qué habría de temerte?</a:t>
            </a:r>
          </a:p>
          <a:p>
            <a:pPr lvl="0"/>
            <a:r>
              <a:rPr lang="es-PE" dirty="0"/>
              <a:t>Les digo en verdad, que si no fuera Alejandro el Grande, me gustaría ser Diógenes el cínico. </a:t>
            </a:r>
          </a:p>
          <a:p>
            <a:endParaRPr lang="es-PE" dirty="0"/>
          </a:p>
        </p:txBody>
      </p:sp>
      <p:pic>
        <p:nvPicPr>
          <p:cNvPr id="24578" name="Picture 2" descr="Diógenes de Sinop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63008" y="224853"/>
            <a:ext cx="3974998" cy="61475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4450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2" descr="Sinope: Diogenes de Sinop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34595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838200" y="524656"/>
            <a:ext cx="6596921" cy="5652307"/>
          </a:xfrm>
        </p:spPr>
        <p:txBody>
          <a:bodyPr>
            <a:normAutofit fontScale="70000" lnSpcReduction="20000"/>
          </a:bodyPr>
          <a:lstStyle/>
          <a:p>
            <a:r>
              <a:rPr lang="es-PE" dirty="0" smtClean="0"/>
              <a:t>“Los Diálogos de Platón son pérdidas de tiempo, los políticos son esclavos del populacho, los juegos atléticos son una gran espectáculo para estúpidos.”</a:t>
            </a:r>
          </a:p>
          <a:p>
            <a:r>
              <a:rPr lang="es-PE" dirty="0" smtClean="0"/>
              <a:t>“Cuando observo a los pilotos, a los médicos y a los filósofos, debo admitir que el hombres el más inteligente de los animales; pero cuando veo a los codiciosos de fama y dinero, pienso que no hay ser viviente más necio que el hombre.”</a:t>
            </a:r>
          </a:p>
          <a:p>
            <a:r>
              <a:rPr lang="es-PE" dirty="0" smtClean="0"/>
              <a:t>“Hay que tener cordura para vivir o cuerda para ahorcarse.”</a:t>
            </a:r>
          </a:p>
          <a:p>
            <a:r>
              <a:rPr lang="es-PE" dirty="0" smtClean="0"/>
              <a:t>“Hombres buenos en ninguna parte; buenos chicos en Esparta.”</a:t>
            </a:r>
          </a:p>
          <a:p>
            <a:r>
              <a:rPr lang="es-PE" dirty="0" smtClean="0"/>
              <a:t>“Los músicos que acuerdan las cuerdas de su lira, pero que tienen desacordes sus estados de ánimo, los matemáticos que observan tanto el sol y la luna, pero no se preocupan de las cosas de aquí, que tienen a sus pies, los oradores que elogian la justicia pero no la practican nunca, los codiciosos que hablan mal del dinero, pero a la vez lo aman mucho.”</a:t>
            </a:r>
          </a:p>
          <a:p>
            <a:r>
              <a:rPr lang="es-PE" dirty="0" smtClean="0"/>
              <a:t>“A los amigos hay que darles una mano abierta para dar, no para recibir”</a:t>
            </a:r>
          </a:p>
          <a:p>
            <a:r>
              <a:rPr lang="es-PE" dirty="0" smtClean="0"/>
              <a:t>Una vez gritó: “Hombres, a mí !” Luego de que una multitud se congregara a su alrededor dijo: “Hombres he dicho, no basura.” </a:t>
            </a:r>
          </a:p>
          <a:p>
            <a:endParaRPr lang="es-PE" dirty="0" smtClean="0"/>
          </a:p>
          <a:p>
            <a:endParaRPr lang="es-PE" dirty="0" smtClean="0"/>
          </a:p>
          <a:p>
            <a:endParaRPr lang="es-PE" dirty="0"/>
          </a:p>
        </p:txBody>
      </p:sp>
      <p:pic>
        <p:nvPicPr>
          <p:cNvPr id="28676" name="Picture 4" descr="https://upload.wikimedia.org/wikipedia/commons/thumb/7/7a/Waterhouse-Diogenes.jpg/220px-Waterhouse-Diogene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93283" y="0"/>
            <a:ext cx="439871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3206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i.ytimg.com/vi/ZCISXloAvhM/maxresdefaul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1998"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55536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6280878" y="0"/>
            <a:ext cx="5911121" cy="6858000"/>
          </a:xfrm>
        </p:spPr>
        <p:txBody>
          <a:bodyPr>
            <a:normAutofit fontScale="92500" lnSpcReduction="10000"/>
          </a:bodyPr>
          <a:lstStyle/>
          <a:p>
            <a:r>
              <a:rPr lang="es-PE" dirty="0" smtClean="0"/>
              <a:t>Una vez, fue a un banquete con la cabeza rapada y unos jóvenes les dieron una paliza. Él se colgó en una tablilla al cuello los nombres de todos sus agresores y se paseó herido por el pueblo, generando gran indignación popular en contra de los jóvenes, los cuales fueron repudiados y expuestos a vergüenza. </a:t>
            </a:r>
          </a:p>
          <a:p>
            <a:r>
              <a:rPr lang="es-PE" dirty="0" smtClean="0"/>
              <a:t>Alguno le aconsejó: “Ya estás viejo, anda a descansar.” Ante lo cual Diógenes contestó: “Si participara de una larga carrera, al aproximarme a la meta ¿acaso debería disminuir la velocidad? ¿No sería, más bien, momento de apresurar la marcha?” </a:t>
            </a:r>
          </a:p>
          <a:p>
            <a:r>
              <a:rPr lang="es-PE" dirty="0" smtClean="0"/>
              <a:t>Refiere: “La mayoría está a un dedo de enloquecer, si una va con el dedo medio extendido se le tiene por loco, pero no si señala con el dedo índice.”</a:t>
            </a:r>
          </a:p>
        </p:txBody>
      </p:sp>
      <p:pic>
        <p:nvPicPr>
          <p:cNvPr id="29698" name="Picture 2" descr="Diogenes of Sinope Greeting Card for Sale by Celestial Imag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1364" y="771212"/>
            <a:ext cx="5849514" cy="5315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887178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PE" sz="1200" dirty="0" smtClean="0"/>
              <a:t>Fuente: </a:t>
            </a:r>
            <a:r>
              <a:rPr lang="es-PE" sz="1200" dirty="0" smtClean="0">
                <a:hlinkClick r:id="rId2"/>
              </a:rPr>
              <a:t>https://rpp.pe/virales/mas-virales/el-gesto-del-dedo-medio-levantado-sus-origenes-y-significados-noticia-450180</a:t>
            </a:r>
            <a:endParaRPr lang="es-PE" sz="1200" dirty="0"/>
          </a:p>
        </p:txBody>
      </p:sp>
      <p:pic>
        <p:nvPicPr>
          <p:cNvPr id="4" name="Marcador de contenido 3"/>
          <p:cNvPicPr>
            <a:picLocks noGrp="1" noChangeAspect="1"/>
          </p:cNvPicPr>
          <p:nvPr>
            <p:ph idx="1"/>
          </p:nvPr>
        </p:nvPicPr>
        <p:blipFill>
          <a:blip r:embed="rId3"/>
          <a:stretch>
            <a:fillRect/>
          </a:stretch>
        </p:blipFill>
        <p:spPr>
          <a:xfrm>
            <a:off x="2251023" y="1229249"/>
            <a:ext cx="7689954" cy="5196319"/>
          </a:xfrm>
          <a:prstGeom prst="rect">
            <a:avLst/>
          </a:prstGeom>
        </p:spPr>
      </p:pic>
    </p:spTree>
    <p:extLst>
      <p:ext uri="{BB962C8B-B14F-4D97-AF65-F5344CB8AC3E}">
        <p14:creationId xmlns:p14="http://schemas.microsoft.com/office/powerpoint/2010/main" val="428843355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1078043" y="546462"/>
            <a:ext cx="4378377" cy="5879320"/>
          </a:xfrm>
        </p:spPr>
        <p:txBody>
          <a:bodyPr>
            <a:normAutofit/>
          </a:bodyPr>
          <a:lstStyle/>
          <a:p>
            <a:pPr algn="just"/>
            <a:r>
              <a:rPr lang="es-PE" dirty="0" smtClean="0"/>
              <a:t>Un joven quiso ser su discípulo y Diógenes le ordenó coger un atún y seguirlo. El joven, estupefacto, sólo atinó a retirarse. Luego cuando se lo encontró, Diógenes le dijo: “Un atún echó a perder nuestra amistad.”</a:t>
            </a:r>
          </a:p>
          <a:p>
            <a:pPr algn="just"/>
            <a:r>
              <a:rPr lang="es-PE" dirty="0" smtClean="0"/>
              <a:t>Alguna vez le pidió como mendigo a una estatua, y cuando le preguntaron porqué lo hacía respondió: “Me ejercito en fracasar”.</a:t>
            </a:r>
            <a:endParaRPr lang="es-PE" dirty="0"/>
          </a:p>
        </p:txBody>
      </p:sp>
      <p:pic>
        <p:nvPicPr>
          <p:cNvPr id="30722" name="Picture 2" descr="Diogenes | Biography, Philosophy, &amp; Facts | Britannic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508444" y="374753"/>
            <a:ext cx="4795441" cy="60510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074539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2" descr="Los detectives salvajes » Diógen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12192001" cy="69090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814238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2" name="Picture 2" descr="Meme, History, and Alexander the Great: Alexander the Great But truly if i were&#10; not Alexander, I wish Iwere Diogenes.&#10; Diogenes: If I wasn't Diogenes, Iwould&#10; be wishing to be Diogenes too.&#10;Intellectual mem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06316" y="0"/>
            <a:ext cx="7315200" cy="105881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408105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838200" y="692331"/>
            <a:ext cx="10515600" cy="5484632"/>
          </a:xfrm>
        </p:spPr>
        <p:txBody>
          <a:bodyPr>
            <a:normAutofit/>
          </a:bodyPr>
          <a:lstStyle/>
          <a:p>
            <a:r>
              <a:rPr lang="es-PE" dirty="0" smtClean="0"/>
              <a:t>“También los asnos se ríen de ellos, y eso les trae sin cuidado; del mismo modo, yo no me preocupo de sus burlas. </a:t>
            </a:r>
          </a:p>
          <a:p>
            <a:r>
              <a:rPr lang="es-PE" dirty="0" smtClean="0"/>
              <a:t>Un día, viendo que el hijo de una prostituta tiraba piedras a la muchedumbre le dijo: “Cuidado, no hieras a tu padre.”</a:t>
            </a:r>
          </a:p>
          <a:p>
            <a:r>
              <a:rPr lang="es-PE" dirty="0" smtClean="0"/>
              <a:t>“El mejor provecho que saqué de la filosofía, como mínimo, es estar preparado para cualquier contingencia.”</a:t>
            </a:r>
          </a:p>
          <a:p>
            <a:r>
              <a:rPr lang="es-PE" dirty="0" smtClean="0"/>
              <a:t>“Aspiro a saber, y eso es justamente la filosofía.”</a:t>
            </a:r>
          </a:p>
          <a:p>
            <a:r>
              <a:rPr lang="es-PE" dirty="0" smtClean="0"/>
              <a:t> “La franqueza es la cosa más hermosa del mundo.”</a:t>
            </a:r>
          </a:p>
          <a:p>
            <a:r>
              <a:rPr lang="es-PE" dirty="0" smtClean="0"/>
              <a:t>“El ejercicio puede ser mental o físico y ambos son importantes.”</a:t>
            </a:r>
          </a:p>
          <a:p>
            <a:r>
              <a:rPr lang="es-PE" dirty="0" smtClean="0"/>
              <a:t>“El hombre debe vivir felizmente sobrellevando el trabajo acorde a la naturaleza en vez de entregarse a inútiles esfuerzos.”</a:t>
            </a:r>
          </a:p>
          <a:p>
            <a:endParaRPr lang="es-PE" dirty="0"/>
          </a:p>
        </p:txBody>
      </p:sp>
    </p:spTree>
    <p:extLst>
      <p:ext uri="{BB962C8B-B14F-4D97-AF65-F5344CB8AC3E}">
        <p14:creationId xmlns:p14="http://schemas.microsoft.com/office/powerpoint/2010/main" val="302694635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38200" y="1"/>
            <a:ext cx="10515600" cy="1123405"/>
          </a:xfrm>
        </p:spPr>
        <p:txBody>
          <a:bodyPr>
            <a:normAutofit/>
          </a:bodyPr>
          <a:lstStyle/>
          <a:p>
            <a:r>
              <a:rPr lang="es-PE" sz="4000" dirty="0" smtClean="0"/>
              <a:t>Una inscripción en un monumento a Diógenes</a:t>
            </a:r>
            <a:endParaRPr lang="es-PE" sz="4000" dirty="0"/>
          </a:p>
        </p:txBody>
      </p:sp>
      <p:sp>
        <p:nvSpPr>
          <p:cNvPr id="3" name="Marcador de contenido 2"/>
          <p:cNvSpPr>
            <a:spLocks noGrp="1"/>
          </p:cNvSpPr>
          <p:nvPr>
            <p:ph idx="1"/>
          </p:nvPr>
        </p:nvSpPr>
        <p:spPr>
          <a:xfrm>
            <a:off x="838200" y="5133703"/>
            <a:ext cx="10515600" cy="1724297"/>
          </a:xfrm>
        </p:spPr>
        <p:txBody>
          <a:bodyPr>
            <a:normAutofit/>
          </a:bodyPr>
          <a:lstStyle/>
          <a:p>
            <a:pPr marL="0" indent="0" algn="just">
              <a:buNone/>
            </a:pPr>
            <a:r>
              <a:rPr lang="es-PE" dirty="0" smtClean="0"/>
              <a:t>“Hasta el bronce envejece con el tiempo. Pero tu fama, Diógenes, pervivirá eternamente. Pues tú solo enseñaste a los mortales la doctrina de la autarquía y les mostraste la manera más sencilla de vivir.” </a:t>
            </a:r>
            <a:endParaRPr lang="es-PE" dirty="0"/>
          </a:p>
        </p:txBody>
      </p:sp>
      <p:pic>
        <p:nvPicPr>
          <p:cNvPr id="34818" name="Picture 2" descr="When Aristotle, Schwarzenegger And Trump Met - Diogenes Memes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82546" y="1123406"/>
            <a:ext cx="4408087" cy="38167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28391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a:xfrm>
            <a:off x="763249" y="1226018"/>
            <a:ext cx="4678180" cy="4351338"/>
          </a:xfrm>
        </p:spPr>
        <p:txBody>
          <a:bodyPr>
            <a:normAutofit fontScale="77500" lnSpcReduction="20000"/>
          </a:bodyPr>
          <a:lstStyle/>
          <a:p>
            <a:pPr algn="just"/>
            <a:r>
              <a:rPr lang="es-PE" dirty="0" smtClean="0"/>
              <a:t>Sobre su muerte se ha referido mucho. Algunos señalan que se le infectó la mordida de un perro, otros que se intoxicó comiendo pulpo, e inclusive algunos imaginan que se cansó de vivir y aguantó la respiración: no tenemos datos certeros, pero se dice que su deseo era que tiren su cuerpo a lo silvestre para que los animales hagan un festín con sus restos. Falleció cerca de los 90 años, lo cual era un tiempo abundante, en su contexto. </a:t>
            </a:r>
          </a:p>
          <a:p>
            <a:pPr algn="just"/>
            <a:endParaRPr lang="es-PE" dirty="0"/>
          </a:p>
          <a:p>
            <a:pPr algn="just"/>
            <a:r>
              <a:rPr lang="es-PE" dirty="0" smtClean="0">
                <a:hlinkClick r:id="rId2"/>
              </a:rPr>
              <a:t>https://www.youtube.com/watch?v=S5_mFI5YaeY</a:t>
            </a:r>
            <a:endParaRPr lang="es-PE" dirty="0"/>
          </a:p>
        </p:txBody>
      </p:sp>
      <p:pic>
        <p:nvPicPr>
          <p:cNvPr id="26626" name="Picture 2" descr="Diógenes de Sinope el &quot;cínico&quot;: filosofía helenística – Culturama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70972" y="446130"/>
            <a:ext cx="4146602" cy="5911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997210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2" name="Picture 4" descr="https://scontent.flim16-1.fna.fbcdn.net/v/t1.0-9/46812375_1080320418794308_6190619591048167424_o.jpg?_nc_cat=103&amp;_nc_sid=730e14&amp;_nc_eui2=AeHTKV_2UEeK7Nd6itU5eDtxGQCZM4-uurYZAJkzj666to1B6AZPKgM5rbnKgYM9gOM&amp;_nc_oc=AQkyDgMknFNr-qIuMVrM7WCBhnLNKHts-QwsVT3r0636hKNCRerPc73aQiWzfEuoONc&amp;_nc_ht=scontent.flim16-1.fna&amp;oh=bc810befcaf8a91fb4f95a57a2aa1f81&amp;oe=5ED97A3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024925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6" name="Picture 2" descr="20 Thought-Provoking Quotes By Diogenes Of Sinop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61151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1" y="0"/>
            <a:ext cx="12192000" cy="6857999"/>
          </a:xfrm>
          <a:prstGeom prst="rect">
            <a:avLst/>
          </a:prstGeom>
        </p:spPr>
      </p:pic>
    </p:spTree>
    <p:extLst>
      <p:ext uri="{BB962C8B-B14F-4D97-AF65-F5344CB8AC3E}">
        <p14:creationId xmlns:p14="http://schemas.microsoft.com/office/powerpoint/2010/main" val="110488724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838200" y="601579"/>
            <a:ext cx="10515600" cy="5575384"/>
          </a:xfrm>
        </p:spPr>
        <p:txBody>
          <a:bodyPr>
            <a:noAutofit/>
          </a:bodyPr>
          <a:lstStyle/>
          <a:p>
            <a:pPr algn="ctr"/>
            <a:r>
              <a:rPr lang="es-PE" sz="11500" dirty="0" smtClean="0"/>
              <a:t>¿Estás de acuerdo con la escuela estoica?</a:t>
            </a:r>
            <a:endParaRPr lang="es-PE" sz="11500" dirty="0"/>
          </a:p>
        </p:txBody>
      </p:sp>
    </p:spTree>
    <p:extLst>
      <p:ext uri="{BB962C8B-B14F-4D97-AF65-F5344CB8AC3E}">
        <p14:creationId xmlns:p14="http://schemas.microsoft.com/office/powerpoint/2010/main" val="22854727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838200" y="779489"/>
            <a:ext cx="5637551" cy="5397474"/>
          </a:xfrm>
        </p:spPr>
        <p:txBody>
          <a:bodyPr>
            <a:normAutofit fontScale="92500" lnSpcReduction="10000"/>
          </a:bodyPr>
          <a:lstStyle/>
          <a:p>
            <a:pPr algn="just"/>
            <a:r>
              <a:rPr lang="es-PE" dirty="0" smtClean="0"/>
              <a:t>“Diógenes es un Sócrates enloquecido” Platón</a:t>
            </a:r>
          </a:p>
          <a:p>
            <a:pPr algn="just"/>
            <a:r>
              <a:rPr lang="es-PE" dirty="0" smtClean="0"/>
              <a:t>“Es un Sócrates en ácidos” Un profesor de la UARM</a:t>
            </a:r>
          </a:p>
          <a:p>
            <a:pPr algn="just"/>
            <a:r>
              <a:rPr lang="es-PE" dirty="0" smtClean="0"/>
              <a:t>Una gran fuente para conocer más sobre la vida de Diógenes es la obra de Diógenes </a:t>
            </a:r>
            <a:r>
              <a:rPr lang="es-PE" dirty="0" err="1" smtClean="0"/>
              <a:t>Laercio</a:t>
            </a:r>
            <a:r>
              <a:rPr lang="es-PE" dirty="0" smtClean="0"/>
              <a:t>: </a:t>
            </a:r>
            <a:r>
              <a:rPr lang="es-PE" b="1" i="1" dirty="0" smtClean="0"/>
              <a:t>Vidas, opiniones y sentencias de los filósofos más ilustres</a:t>
            </a:r>
            <a:r>
              <a:rPr lang="es-PE" dirty="0" smtClean="0"/>
              <a:t>.</a:t>
            </a:r>
          </a:p>
          <a:p>
            <a:pPr algn="just"/>
            <a:r>
              <a:rPr lang="es-PE" dirty="0" smtClean="0"/>
              <a:t>En su búsqueda de fortalecerse en contra de las adversidades, se cuenta que en verano se revolcaba en la arena hirviendo y en el invierno abrazaba las estatuas con nieve. Sobra referir que caminaba descalzo. </a:t>
            </a:r>
            <a:endParaRPr lang="es-PE" dirty="0"/>
          </a:p>
        </p:txBody>
      </p:sp>
      <p:pic>
        <p:nvPicPr>
          <p:cNvPr id="27654" name="Picture 6" descr="https://librosgeniales.com/wp-content/uploads/2016/06/vidas-opiniones-y-sentencias-de-los-filosofos-mas-ilustres-diogenes-laercio-210x315.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55784" y="469456"/>
            <a:ext cx="4011691" cy="60175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77730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Oráculos en la Antigua Grecia | La Historia Heredad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12192000" cy="6863213"/>
          </a:xfrm>
          <a:prstGeom prst="rect">
            <a:avLst/>
          </a:prstGeom>
          <a:noFill/>
          <a:extLst>
            <a:ext uri="{909E8E84-426E-40DD-AFC4-6F175D3DCCD1}">
              <a14:hiddenFill xmlns:a14="http://schemas.microsoft.com/office/drawing/2010/main">
                <a:solidFill>
                  <a:srgbClr val="FFFFFF"/>
                </a:solidFill>
              </a14:hiddenFill>
            </a:ext>
          </a:extLst>
        </p:spPr>
      </p:pic>
      <p:sp>
        <p:nvSpPr>
          <p:cNvPr id="3" name="Marcador de contenido 2"/>
          <p:cNvSpPr>
            <a:spLocks noGrp="1"/>
          </p:cNvSpPr>
          <p:nvPr>
            <p:ph idx="1"/>
          </p:nvPr>
        </p:nvSpPr>
        <p:spPr>
          <a:xfrm>
            <a:off x="838200" y="169817"/>
            <a:ext cx="10515600" cy="1580606"/>
          </a:xfrm>
          <a:solidFill>
            <a:schemeClr val="bg1">
              <a:lumMod val="75000"/>
              <a:alpha val="62000"/>
            </a:schemeClr>
          </a:solidFill>
        </p:spPr>
        <p:txBody>
          <a:bodyPr/>
          <a:lstStyle/>
          <a:p>
            <a:r>
              <a:rPr lang="es-PE" dirty="0">
                <a:solidFill>
                  <a:schemeClr val="bg1"/>
                </a:solidFill>
              </a:rPr>
              <a:t>Vive durante la época de Platón y Aristóteles</a:t>
            </a:r>
            <a:r>
              <a:rPr lang="es-PE" dirty="0" smtClean="0">
                <a:solidFill>
                  <a:schemeClr val="bg1"/>
                </a:solidFill>
              </a:rPr>
              <a:t>.</a:t>
            </a:r>
          </a:p>
          <a:p>
            <a:pPr algn="just"/>
            <a:r>
              <a:rPr lang="es-PE" dirty="0" smtClean="0">
                <a:solidFill>
                  <a:schemeClr val="bg1"/>
                </a:solidFill>
              </a:rPr>
              <a:t>De </a:t>
            </a:r>
            <a:r>
              <a:rPr lang="es-PE" dirty="0">
                <a:solidFill>
                  <a:schemeClr val="bg1"/>
                </a:solidFill>
              </a:rPr>
              <a:t>joven va al oráculo y pregunta: ¿Cómo puedo tener fama y gloria? – El oráculo responde – </a:t>
            </a:r>
            <a:r>
              <a:rPr lang="es-PE" b="1" dirty="0">
                <a:solidFill>
                  <a:srgbClr val="FF0000"/>
                </a:solidFill>
              </a:rPr>
              <a:t>“tú cambiarás el valor de la moneda”.</a:t>
            </a:r>
          </a:p>
          <a:p>
            <a:pPr marL="0" indent="0">
              <a:buNone/>
            </a:pPr>
            <a:endParaRPr lang="es-PE" dirty="0"/>
          </a:p>
        </p:txBody>
      </p:sp>
      <p:sp>
        <p:nvSpPr>
          <p:cNvPr id="4" name="Marcador de contenido 2"/>
          <p:cNvSpPr txBox="1">
            <a:spLocks/>
          </p:cNvSpPr>
          <p:nvPr/>
        </p:nvSpPr>
        <p:spPr>
          <a:xfrm>
            <a:off x="838200" y="4702627"/>
            <a:ext cx="10515600" cy="2057809"/>
          </a:xfrm>
          <a:prstGeom prst="rect">
            <a:avLst/>
          </a:prstGeom>
          <a:solidFill>
            <a:schemeClr val="bg1">
              <a:lumMod val="75000"/>
              <a:alpha val="72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s-PE" dirty="0" smtClean="0">
                <a:solidFill>
                  <a:schemeClr val="bg1"/>
                </a:solidFill>
              </a:rPr>
              <a:t>Aunque al principio se pregunta si deberá cambiar las normas, las leyes o las costumbres, termina por ir con su padre y juntos </a:t>
            </a:r>
            <a:r>
              <a:rPr lang="es-PE" dirty="0" smtClean="0">
                <a:solidFill>
                  <a:srgbClr val="FF0000"/>
                </a:solidFill>
              </a:rPr>
              <a:t>falsifican las monedas</a:t>
            </a:r>
            <a:r>
              <a:rPr lang="es-PE" dirty="0" smtClean="0">
                <a:solidFill>
                  <a:schemeClr val="bg1"/>
                </a:solidFill>
              </a:rPr>
              <a:t>. Su padre termina preso y él desterrado, a los ciudadanos de Sinope les dice a su partida: “No me condenen al destierro, los condeno yo a quedarse”. </a:t>
            </a:r>
          </a:p>
          <a:p>
            <a:endParaRPr lang="es-PE" dirty="0"/>
          </a:p>
        </p:txBody>
      </p:sp>
    </p:spTree>
    <p:extLst>
      <p:ext uri="{BB962C8B-B14F-4D97-AF65-F5344CB8AC3E}">
        <p14:creationId xmlns:p14="http://schemas.microsoft.com/office/powerpoint/2010/main" val="38816663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5246558" y="1300969"/>
            <a:ext cx="6377066" cy="4351338"/>
          </a:xfrm>
        </p:spPr>
        <p:txBody>
          <a:bodyPr>
            <a:normAutofit fontScale="92500" lnSpcReduction="10000"/>
          </a:bodyPr>
          <a:lstStyle/>
          <a:p>
            <a:pPr algn="just"/>
            <a:r>
              <a:rPr lang="es-PE" dirty="0"/>
              <a:t>Llega a Atenas y escucha hablar de un discípulo socrático: </a:t>
            </a:r>
            <a:r>
              <a:rPr lang="es-PE" dirty="0" err="1"/>
              <a:t>Antístenes</a:t>
            </a:r>
            <a:r>
              <a:rPr lang="es-PE" dirty="0"/>
              <a:t>, quien había contemplado la escena de la muerte de su maestro, siendo testigo de su templanza y coraje frente a la muerte. </a:t>
            </a:r>
            <a:r>
              <a:rPr lang="es-PE" dirty="0" err="1"/>
              <a:t>Antístenes</a:t>
            </a:r>
            <a:r>
              <a:rPr lang="es-PE" dirty="0"/>
              <a:t> había fundado una escuela en el patio del perro ágil o perro veloz, y por ello eran conocidos como los </a:t>
            </a:r>
            <a:r>
              <a:rPr lang="es-PE" dirty="0" err="1"/>
              <a:t>κυνικ</a:t>
            </a:r>
            <a:r>
              <a:rPr lang="el-GR" dirty="0"/>
              <a:t>ος</a:t>
            </a:r>
            <a:r>
              <a:rPr lang="es-PE" dirty="0"/>
              <a:t>, o cínicos. Ellos buscaban vivir de acuerdo a la naturaleza, para ello hace falta abandonar las formas y convenciones sociales. Hay que apartarse de las riquezas y los honores, abandonar preocupaciones materiales. </a:t>
            </a:r>
          </a:p>
          <a:p>
            <a:pPr algn="just"/>
            <a:endParaRPr lang="es-PE" dirty="0"/>
          </a:p>
        </p:txBody>
      </p:sp>
      <p:pic>
        <p:nvPicPr>
          <p:cNvPr id="5122" name="Picture 2" descr="Antístenes Socrático. De la Sofística a la práctica filosófica del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9486" y="704539"/>
            <a:ext cx="3908731" cy="5211641"/>
          </a:xfrm>
          <a:prstGeom prst="rect">
            <a:avLst/>
          </a:prstGeom>
          <a:noFill/>
          <a:extLst>
            <a:ext uri="{909E8E84-426E-40DD-AFC4-6F175D3DCCD1}">
              <a14:hiddenFill xmlns:a14="http://schemas.microsoft.com/office/drawing/2010/main">
                <a:solidFill>
                  <a:srgbClr val="FFFFFF"/>
                </a:solidFill>
              </a14:hiddenFill>
            </a:ext>
          </a:extLst>
        </p:spPr>
      </p:pic>
      <p:sp>
        <p:nvSpPr>
          <p:cNvPr id="2" name="CuadroTexto 1"/>
          <p:cNvSpPr txBox="1"/>
          <p:nvPr/>
        </p:nvSpPr>
        <p:spPr>
          <a:xfrm>
            <a:off x="164892" y="6101477"/>
            <a:ext cx="4946754" cy="369332"/>
          </a:xfrm>
          <a:prstGeom prst="rect">
            <a:avLst/>
          </a:prstGeom>
          <a:noFill/>
        </p:spPr>
        <p:txBody>
          <a:bodyPr wrap="square" rtlCol="0">
            <a:spAutoFit/>
          </a:bodyPr>
          <a:lstStyle/>
          <a:p>
            <a:pPr algn="ctr"/>
            <a:r>
              <a:rPr lang="es-PE" b="1" dirty="0" err="1" smtClean="0"/>
              <a:t>Antístenes</a:t>
            </a:r>
            <a:r>
              <a:rPr lang="es-PE" dirty="0" smtClean="0"/>
              <a:t> </a:t>
            </a:r>
            <a:r>
              <a:rPr lang="en-US" dirty="0"/>
              <a:t> </a:t>
            </a:r>
            <a:r>
              <a:rPr lang="en-US" dirty="0" smtClean="0"/>
              <a:t>(c</a:t>
            </a:r>
            <a:r>
              <a:rPr lang="en-US" dirty="0"/>
              <a:t>. 446 – c. 366 BC</a:t>
            </a:r>
            <a:r>
              <a:rPr lang="en-US" dirty="0" smtClean="0"/>
              <a:t>)</a:t>
            </a:r>
            <a:r>
              <a:rPr lang="en-US" dirty="0"/>
              <a:t> </a:t>
            </a:r>
            <a:endParaRPr lang="es-PE" dirty="0"/>
          </a:p>
        </p:txBody>
      </p:sp>
    </p:spTree>
    <p:extLst>
      <p:ext uri="{BB962C8B-B14F-4D97-AF65-F5344CB8AC3E}">
        <p14:creationId xmlns:p14="http://schemas.microsoft.com/office/powerpoint/2010/main" val="20386233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Aspasia implorando por Pericles. Destaca por su habilidad como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7629993"/>
          </a:xfrm>
          <a:prstGeom prst="rect">
            <a:avLst/>
          </a:prstGeom>
          <a:noFill/>
        </p:spPr>
      </p:pic>
      <p:sp>
        <p:nvSpPr>
          <p:cNvPr id="3" name="Marcador de contenido 2"/>
          <p:cNvSpPr>
            <a:spLocks noGrp="1"/>
          </p:cNvSpPr>
          <p:nvPr>
            <p:ph idx="1"/>
          </p:nvPr>
        </p:nvSpPr>
        <p:spPr>
          <a:xfrm>
            <a:off x="718279" y="3669415"/>
            <a:ext cx="10515600" cy="4351338"/>
          </a:xfrm>
          <a:solidFill>
            <a:schemeClr val="accent1">
              <a:lumMod val="75000"/>
              <a:alpha val="34000"/>
            </a:schemeClr>
          </a:solidFill>
        </p:spPr>
        <p:txBody>
          <a:bodyPr/>
          <a:lstStyle/>
          <a:p>
            <a:pPr algn="just"/>
            <a:r>
              <a:rPr lang="es-PE" dirty="0">
                <a:solidFill>
                  <a:schemeClr val="bg1"/>
                </a:solidFill>
              </a:rPr>
              <a:t>Diógenes quiere participar de esa escuela, pero </a:t>
            </a:r>
            <a:r>
              <a:rPr lang="es-PE" dirty="0" err="1">
                <a:solidFill>
                  <a:schemeClr val="bg1"/>
                </a:solidFill>
              </a:rPr>
              <a:t>Antístenes</a:t>
            </a:r>
            <a:r>
              <a:rPr lang="es-PE" dirty="0">
                <a:solidFill>
                  <a:schemeClr val="bg1"/>
                </a:solidFill>
              </a:rPr>
              <a:t> es reservado y no confía en un extraño. Frente a la tenaz insistencia de Diógenes para que le acepte como alumno, </a:t>
            </a:r>
            <a:r>
              <a:rPr lang="es-PE" dirty="0" err="1">
                <a:solidFill>
                  <a:schemeClr val="bg1"/>
                </a:solidFill>
              </a:rPr>
              <a:t>Antístenes</a:t>
            </a:r>
            <a:r>
              <a:rPr lang="es-PE" dirty="0">
                <a:solidFill>
                  <a:schemeClr val="bg1"/>
                </a:solidFill>
              </a:rPr>
              <a:t>, cansado e irritado le amenaza con una de las pocas posesiones de los cínicos, su bastón. Entonces Diógenes baja la cabeza y se arrodilla diciendo: “Descarga ese bastón sobre mí, porque no habrá madera lo suficientemente fuerte para que me disuada de ser tu alumno, con tal que tengas algo que enseñarme”.</a:t>
            </a:r>
          </a:p>
          <a:p>
            <a:pPr algn="just"/>
            <a:endParaRPr lang="es-PE" dirty="0"/>
          </a:p>
        </p:txBody>
      </p:sp>
    </p:spTree>
    <p:extLst>
      <p:ext uri="{BB962C8B-B14F-4D97-AF65-F5344CB8AC3E}">
        <p14:creationId xmlns:p14="http://schemas.microsoft.com/office/powerpoint/2010/main" val="122363820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10 Frases y Anécdotas de Diógenes el Cínico - Artlik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906250"/>
          </a:xfrm>
          <a:prstGeom prst="rect">
            <a:avLst/>
          </a:prstGeom>
          <a:noFill/>
          <a:extLst>
            <a:ext uri="{909E8E84-426E-40DD-AFC4-6F175D3DCCD1}">
              <a14:hiddenFill xmlns:a14="http://schemas.microsoft.com/office/drawing/2010/main">
                <a:solidFill>
                  <a:srgbClr val="FFFFFF"/>
                </a:solidFill>
              </a14:hiddenFill>
            </a:ext>
          </a:extLst>
        </p:spPr>
      </p:pic>
      <p:sp>
        <p:nvSpPr>
          <p:cNvPr id="3" name="Marcador de contenido 2"/>
          <p:cNvSpPr>
            <a:spLocks noGrp="1"/>
          </p:cNvSpPr>
          <p:nvPr>
            <p:ph idx="1"/>
          </p:nvPr>
        </p:nvSpPr>
        <p:spPr>
          <a:xfrm>
            <a:off x="838200" y="2021564"/>
            <a:ext cx="10515600" cy="2863121"/>
          </a:xfrm>
          <a:solidFill>
            <a:schemeClr val="tx2">
              <a:lumMod val="60000"/>
              <a:lumOff val="40000"/>
              <a:alpha val="51000"/>
            </a:schemeClr>
          </a:solidFill>
        </p:spPr>
        <p:txBody>
          <a:bodyPr>
            <a:normAutofit/>
          </a:bodyPr>
          <a:lstStyle/>
          <a:p>
            <a:pPr algn="just"/>
            <a:r>
              <a:rPr lang="es-PE" sz="2400" dirty="0">
                <a:solidFill>
                  <a:schemeClr val="bg1"/>
                </a:solidFill>
              </a:rPr>
              <a:t>Adopta luego la indumentaria de los cínicos: un manto y un saco en donde lleva una vasija para tomar agua y un platillo para comer. Con el tiempo, adoptará el bastón para ayudarse a caminar, y esas son todas las posesiones (además del barril donde vivía) que tenía. El ideal del cínico es la autosuficiencia y el desprendimiento de todo bien material superfluo. Busca acostumbrarse al sufrimiento, a prescindir de las necesidades. Ello le conduce a la </a:t>
            </a:r>
            <a:r>
              <a:rPr lang="es-PE" sz="2400" dirty="0" err="1">
                <a:solidFill>
                  <a:schemeClr val="bg1"/>
                </a:solidFill>
              </a:rPr>
              <a:t>impertubabilidad</a:t>
            </a:r>
            <a:r>
              <a:rPr lang="es-PE" sz="2400" dirty="0">
                <a:solidFill>
                  <a:schemeClr val="bg1"/>
                </a:solidFill>
              </a:rPr>
              <a:t>. Diógenes no tardará en criticar y abandonar a su maestro; estimaba que sus posturas no eran lo suficientemente radicales.</a:t>
            </a:r>
          </a:p>
          <a:p>
            <a:pPr algn="just"/>
            <a:endParaRPr lang="es-PE" sz="2400" dirty="0"/>
          </a:p>
        </p:txBody>
      </p:sp>
    </p:spTree>
    <p:extLst>
      <p:ext uri="{BB962C8B-B14F-4D97-AF65-F5344CB8AC3E}">
        <p14:creationId xmlns:p14="http://schemas.microsoft.com/office/powerpoint/2010/main" val="2340648702"/>
      </p:ext>
    </p:extLst>
  </p:cSld>
  <p:clrMapOvr>
    <a:masterClrMapping/>
  </p:clrMapOvr>
  <p:timing>
    <p:tnLst>
      <p:par>
        <p:cTn id="1" dur="indefinite" restart="never" nodeType="tmRoot"/>
      </p:par>
    </p:tnLst>
  </p:timing>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1385</TotalTime>
  <Words>2701</Words>
  <Application>Microsoft Office PowerPoint</Application>
  <PresentationFormat>Panorámica</PresentationFormat>
  <Paragraphs>73</Paragraphs>
  <Slides>40</Slides>
  <Notes>0</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40</vt:i4>
      </vt:variant>
    </vt:vector>
  </HeadingPairs>
  <TitlesOfParts>
    <vt:vector size="44" baseType="lpstr">
      <vt:lpstr>Arial</vt:lpstr>
      <vt:lpstr>Calibri</vt:lpstr>
      <vt:lpstr>Calibri Light</vt:lpstr>
      <vt:lpstr>Tema de Office</vt:lpstr>
      <vt:lpstr>Diógenes de Sínope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Fuente: https://rpp.pe/virales/mas-virales/el-gesto-del-dedo-medio-levantado-sus-origenes-y-significados-noticia-450180</vt:lpstr>
      <vt:lpstr>Presentación de PowerPoint</vt:lpstr>
      <vt:lpstr>Presentación de PowerPoint</vt:lpstr>
      <vt:lpstr>Presentación de PowerPoint</vt:lpstr>
      <vt:lpstr>Presentación de PowerPoint</vt:lpstr>
      <vt:lpstr>Una inscripción en un monumento a Diógenes</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Diógenes de Sínope</dc:title>
  <dc:creator>Usuario de Windows</dc:creator>
  <cp:lastModifiedBy>Usuario de Windows</cp:lastModifiedBy>
  <cp:revision>25</cp:revision>
  <dcterms:created xsi:type="dcterms:W3CDTF">2020-05-06T16:56:38Z</dcterms:created>
  <dcterms:modified xsi:type="dcterms:W3CDTF">2020-05-07T16:02:04Z</dcterms:modified>
</cp:coreProperties>
</file>